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30"/>
  </p:handoutMasterIdLst>
  <p:sldIdLst>
    <p:sldId id="256" r:id="rId3"/>
    <p:sldId id="261" r:id="rId4"/>
    <p:sldId id="282" r:id="rId5"/>
    <p:sldId id="257" r:id="rId6"/>
    <p:sldId id="284" r:id="rId7"/>
    <p:sldId id="283" r:id="rId9"/>
    <p:sldId id="258" r:id="rId10"/>
    <p:sldId id="286" r:id="rId11"/>
    <p:sldId id="262" r:id="rId12"/>
    <p:sldId id="288" r:id="rId13"/>
    <p:sldId id="287" r:id="rId14"/>
    <p:sldId id="289" r:id="rId15"/>
    <p:sldId id="290" r:id="rId16"/>
    <p:sldId id="291" r:id="rId17"/>
    <p:sldId id="292" r:id="rId18"/>
    <p:sldId id="293" r:id="rId19"/>
    <p:sldId id="266" r:id="rId20"/>
    <p:sldId id="294" r:id="rId21"/>
    <p:sldId id="267" r:id="rId22"/>
    <p:sldId id="295" r:id="rId23"/>
    <p:sldId id="296" r:id="rId24"/>
    <p:sldId id="268" r:id="rId25"/>
    <p:sldId id="269" r:id="rId26"/>
    <p:sldId id="297" r:id="rId27"/>
    <p:sldId id="273" r:id="rId28"/>
    <p:sldId id="274" r:id="rId2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CD68"/>
    <a:srgbClr val="7D521D"/>
    <a:srgbClr val="990000"/>
    <a:srgbClr val="B2B2B2"/>
    <a:srgbClr val="202020"/>
    <a:srgbClr val="323232"/>
    <a:srgbClr val="CC3300"/>
    <a:srgbClr val="CC0000"/>
    <a:srgbClr val="FF3300"/>
    <a:srgbClr val="FF8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07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svg"/><Relationship Id="rId1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svg"/><Relationship Id="rId1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svg"/><Relationship Id="rId1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svg"/><Relationship Id="rId1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s 10"/>
          <p:cNvSpPr/>
          <p:nvPr/>
        </p:nvSpPr>
        <p:spPr>
          <a:xfrm>
            <a:off x="0" y="975995"/>
            <a:ext cx="12191365" cy="101028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400">
                <a:solidFill>
                  <a:schemeClr val="tx1"/>
                </a:solidFill>
                <a:sym typeface="+mn-ea"/>
              </a:rPr>
              <a:t>Méthodes et protocoles bioinformatiques pour la phylogénomique de </a:t>
            </a:r>
            <a:r>
              <a:rPr lang="en-US" sz="2400" i="1">
                <a:solidFill>
                  <a:schemeClr val="tx1"/>
                </a:solidFill>
                <a:sym typeface="+mn-ea"/>
              </a:rPr>
              <a:t>M. tuberculosis</a:t>
            </a:r>
            <a:endParaRPr lang="en-US" sz="24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5135880"/>
            <a:ext cx="2442210" cy="11125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630" y="5135880"/>
            <a:ext cx="2427605" cy="10972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3387725"/>
            <a:ext cx="2442210" cy="14179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435" y="3344545"/>
            <a:ext cx="2082800" cy="1461135"/>
          </a:xfrm>
          <a:prstGeom prst="rect">
            <a:avLst/>
          </a:prstGeom>
        </p:spPr>
      </p:pic>
      <p:sp>
        <p:nvSpPr>
          <p:cNvPr id="32" name="Text Box 31"/>
          <p:cNvSpPr txBox="1"/>
          <p:nvPr/>
        </p:nvSpPr>
        <p:spPr>
          <a:xfrm>
            <a:off x="4491355" y="2292985"/>
            <a:ext cx="742442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r">
              <a:buFont typeface="Arial" panose="02080604020202020204" pitchFamily="34" charset="0"/>
              <a:buNone/>
            </a:pPr>
            <a:r>
              <a:rPr lang="en-US">
                <a:latin typeface="Cambria" panose="02040503050406030204" charset="0"/>
                <a:cs typeface="Cambria" panose="02040503050406030204" charset="0"/>
              </a:rPr>
              <a:t>Adrien Le Meur - Doctorant au laboratoire Ecologie, Société, Evolution, équipe Génétique et Ecologie Evolutive</a:t>
            </a:r>
            <a:endParaRPr lang="en-US">
              <a:latin typeface="Cambria" panose="02040503050406030204" charset="0"/>
              <a:cs typeface="Cambria" panose="02040503050406030204" charset="0"/>
            </a:endParaRPr>
          </a:p>
          <a:p>
            <a:pPr indent="0" algn="r">
              <a:buFont typeface="Arial" panose="02080604020202020204" pitchFamily="34" charset="0"/>
              <a:buNone/>
            </a:pPr>
            <a:endParaRPr lang="en-US">
              <a:latin typeface="Cambria" panose="02040503050406030204" charset="0"/>
              <a:cs typeface="Cambria" panose="02040503050406030204" charset="0"/>
            </a:endParaRPr>
          </a:p>
          <a:p>
            <a:pPr indent="0" algn="r">
              <a:buFont typeface="Arial" panose="02080604020202020204" pitchFamily="34" charset="0"/>
              <a:buNone/>
            </a:pPr>
            <a:endParaRPr lang="en-US">
              <a:latin typeface="Cambria" panose="02040503050406030204" charset="0"/>
              <a:cs typeface="Cambria" panose="02040503050406030204" charset="0"/>
            </a:endParaRPr>
          </a:p>
          <a:p>
            <a:pPr indent="0" algn="r">
              <a:buFont typeface="Arial" panose="02080604020202020204" pitchFamily="34" charset="0"/>
              <a:buNone/>
            </a:pPr>
            <a:r>
              <a:rPr lang="en-US">
                <a:latin typeface="Cambria" panose="02040503050406030204" charset="0"/>
                <a:cs typeface="Cambria" panose="02040503050406030204" charset="0"/>
              </a:rPr>
              <a:t>Encadrante : Guislaine Réfregier, maitre de conférence</a:t>
            </a:r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Protocole pour construire des arbres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640080" y="1184275"/>
            <a:ext cx="1990725" cy="754380"/>
          </a:xfrm>
          <a:prstGeom prst="roundRect">
            <a:avLst/>
          </a:prstGeom>
          <a:solidFill>
            <a:srgbClr val="FF33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400">
                <a:latin typeface="Lato Heavy" panose="020F0902020204030203" charset="0"/>
                <a:cs typeface="Lato Heavy" panose="020F0902020204030203" charset="0"/>
              </a:rPr>
              <a:t>Genotube</a:t>
            </a:r>
            <a:endParaRPr lang="en-US" sz="2400">
              <a:latin typeface="Lato Heavy" panose="020F0902020204030203" charset="0"/>
              <a:cs typeface="Lato Heavy" panose="020F0902020204030203" charset="0"/>
            </a:endParaRPr>
          </a:p>
        </p:txBody>
      </p:sp>
      <p:sp>
        <p:nvSpPr>
          <p:cNvPr id="3" name="Rectangles 2"/>
          <p:cNvSpPr/>
          <p:nvPr/>
        </p:nvSpPr>
        <p:spPr>
          <a:xfrm>
            <a:off x="285940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Rectangles 4"/>
          <p:cNvSpPr/>
          <p:nvPr/>
        </p:nvSpPr>
        <p:spPr>
          <a:xfrm>
            <a:off x="292290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ectangles 6"/>
          <p:cNvSpPr/>
          <p:nvPr/>
        </p:nvSpPr>
        <p:spPr>
          <a:xfrm>
            <a:off x="301815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s 7"/>
          <p:cNvSpPr/>
          <p:nvPr/>
        </p:nvSpPr>
        <p:spPr>
          <a:xfrm>
            <a:off x="308165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388175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s 9"/>
          <p:cNvSpPr/>
          <p:nvPr/>
        </p:nvSpPr>
        <p:spPr>
          <a:xfrm>
            <a:off x="394525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s 10"/>
          <p:cNvSpPr/>
          <p:nvPr/>
        </p:nvSpPr>
        <p:spPr>
          <a:xfrm>
            <a:off x="404050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Rectangles 11"/>
          <p:cNvSpPr/>
          <p:nvPr/>
        </p:nvSpPr>
        <p:spPr>
          <a:xfrm>
            <a:off x="410400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Rectangles 12"/>
          <p:cNvSpPr/>
          <p:nvPr/>
        </p:nvSpPr>
        <p:spPr>
          <a:xfrm>
            <a:off x="490410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ectangles 13"/>
          <p:cNvSpPr/>
          <p:nvPr/>
        </p:nvSpPr>
        <p:spPr>
          <a:xfrm>
            <a:off x="496760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" name="Rectangles 15"/>
          <p:cNvSpPr/>
          <p:nvPr/>
        </p:nvSpPr>
        <p:spPr>
          <a:xfrm>
            <a:off x="506285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Rectangles 16"/>
          <p:cNvSpPr/>
          <p:nvPr/>
        </p:nvSpPr>
        <p:spPr>
          <a:xfrm>
            <a:off x="512635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26" name="Straight Connector 25"/>
          <p:cNvCxnSpPr>
            <a:stCxn id="27" idx="6"/>
            <a:endCxn id="28" idx="2"/>
          </p:cNvCxnSpPr>
          <p:nvPr/>
        </p:nvCxnSpPr>
        <p:spPr>
          <a:xfrm>
            <a:off x="2374900" y="2632710"/>
            <a:ext cx="321818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2192020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5593080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9" name="Rectangles 78"/>
          <p:cNvSpPr/>
          <p:nvPr/>
        </p:nvSpPr>
        <p:spPr>
          <a:xfrm>
            <a:off x="4454525" y="28721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8" name="Rectangles 77"/>
          <p:cNvSpPr/>
          <p:nvPr/>
        </p:nvSpPr>
        <p:spPr>
          <a:xfrm>
            <a:off x="4454525" y="307657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0" name="Rectangles 79"/>
          <p:cNvSpPr/>
          <p:nvPr/>
        </p:nvSpPr>
        <p:spPr>
          <a:xfrm>
            <a:off x="4454525" y="325882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1" name="Rectangles 80"/>
          <p:cNvSpPr/>
          <p:nvPr/>
        </p:nvSpPr>
        <p:spPr>
          <a:xfrm>
            <a:off x="4454525" y="348107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2" name="Text Box 101"/>
          <p:cNvSpPr txBox="1"/>
          <p:nvPr/>
        </p:nvSpPr>
        <p:spPr>
          <a:xfrm>
            <a:off x="1461770" y="3278505"/>
            <a:ext cx="6273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 b="1">
                <a:solidFill>
                  <a:srgbClr val="FF0000"/>
                </a:solidFill>
                <a:latin typeface="Cambria" panose="02040503050406030204" charset="0"/>
                <a:cs typeface="Cambria" panose="02040503050406030204" charset="0"/>
              </a:rPr>
              <a:t>SNP</a:t>
            </a:r>
            <a:endParaRPr lang="en-US" sz="2000" b="1">
              <a:solidFill>
                <a:srgbClr val="FF0000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15" name="Text Box 114"/>
          <p:cNvSpPr txBox="1"/>
          <p:nvPr/>
        </p:nvSpPr>
        <p:spPr>
          <a:xfrm>
            <a:off x="1236345" y="2448560"/>
            <a:ext cx="85280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6"/>
                </a:solidFill>
                <a:latin typeface="Cambria" panose="02040503050406030204" charset="0"/>
                <a:cs typeface="Cambria" panose="02040503050406030204" charset="0"/>
              </a:rPr>
              <a:t>H37Rv</a:t>
            </a:r>
            <a:endParaRPr lang="en-US" b="1">
              <a:solidFill>
                <a:schemeClr val="accent6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35" name="Text Box 134"/>
          <p:cNvSpPr txBox="1"/>
          <p:nvPr/>
        </p:nvSpPr>
        <p:spPr>
          <a:xfrm>
            <a:off x="593090" y="2874645"/>
            <a:ext cx="149606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</a:rPr>
              <a:t>Echantillon A</a:t>
            </a:r>
            <a:endParaRPr lang="en-US" b="1">
              <a:solidFill>
                <a:schemeClr val="accent2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640080" y="1184275"/>
            <a:ext cx="1990725" cy="754380"/>
          </a:xfrm>
          <a:prstGeom prst="roundRect">
            <a:avLst/>
          </a:prstGeom>
          <a:solidFill>
            <a:srgbClr val="FF33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400">
                <a:latin typeface="Lato Heavy" panose="020F0902020204030203" charset="0"/>
                <a:cs typeface="Lato Heavy" panose="020F0902020204030203" charset="0"/>
              </a:rPr>
              <a:t>Genotube</a:t>
            </a:r>
            <a:endParaRPr lang="en-US" sz="2400">
              <a:latin typeface="Lato Heavy" panose="020F0902020204030203" charset="0"/>
              <a:cs typeface="Lato Heavy" panose="020F0902020204030203" charset="0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3619500" y="1184275"/>
            <a:ext cx="619633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400"/>
              <a:t>phylo</a:t>
            </a:r>
            <a:r>
              <a:rPr lang="en-US" sz="2400" b="1">
                <a:solidFill>
                  <a:srgbClr val="FF0000"/>
                </a:solidFill>
              </a:rPr>
              <a:t>Gen</a:t>
            </a:r>
            <a:r>
              <a:rPr lang="en-US" sz="2400"/>
              <a:t>omic </a:t>
            </a:r>
            <a:r>
              <a:rPr lang="en-US" sz="2400" b="1">
                <a:solidFill>
                  <a:srgbClr val="FF0000"/>
                </a:solidFill>
              </a:rPr>
              <a:t>O</a:t>
            </a:r>
            <a:r>
              <a:rPr lang="en-US" sz="2400"/>
              <a:t>riented Toolkit for </a:t>
            </a:r>
            <a:r>
              <a:rPr lang="en-US" sz="2400" b="1">
                <a:solidFill>
                  <a:srgbClr val="FF0000"/>
                </a:solidFill>
              </a:rPr>
              <a:t>tube</a:t>
            </a:r>
            <a:r>
              <a:rPr lang="en-US" sz="2400"/>
              <a:t>rculosis</a:t>
            </a:r>
            <a:endParaRPr lang="en-US" sz="2400"/>
          </a:p>
        </p:txBody>
      </p:sp>
      <p:sp>
        <p:nvSpPr>
          <p:cNvPr id="179" name="Text Box 178"/>
          <p:cNvSpPr txBox="1"/>
          <p:nvPr/>
        </p:nvSpPr>
        <p:spPr>
          <a:xfrm>
            <a:off x="4934585" y="1852930"/>
            <a:ext cx="3561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Alignement sur génome de référence</a:t>
            </a:r>
            <a:endParaRPr lang="en-US"/>
          </a:p>
        </p:txBody>
      </p:sp>
      <p:sp>
        <p:nvSpPr>
          <p:cNvPr id="15" name="Text Box 14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5/13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Protocole pour construire des arbres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640080" y="1184275"/>
            <a:ext cx="1990725" cy="754380"/>
          </a:xfrm>
          <a:prstGeom prst="roundRect">
            <a:avLst/>
          </a:prstGeom>
          <a:solidFill>
            <a:srgbClr val="FF33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400">
                <a:latin typeface="Lato Heavy" panose="020F0902020204030203" charset="0"/>
                <a:cs typeface="Lato Heavy" panose="020F0902020204030203" charset="0"/>
              </a:rPr>
              <a:t>Genotube</a:t>
            </a:r>
            <a:endParaRPr lang="en-US" sz="2400">
              <a:latin typeface="Lato Heavy" panose="020F0902020204030203" charset="0"/>
              <a:cs typeface="Lato Heavy" panose="020F0902020204030203" charset="0"/>
            </a:endParaRPr>
          </a:p>
        </p:txBody>
      </p:sp>
      <p:sp>
        <p:nvSpPr>
          <p:cNvPr id="3" name="Rectangles 2"/>
          <p:cNvSpPr/>
          <p:nvPr/>
        </p:nvSpPr>
        <p:spPr>
          <a:xfrm>
            <a:off x="285940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Rectangles 4"/>
          <p:cNvSpPr/>
          <p:nvPr/>
        </p:nvSpPr>
        <p:spPr>
          <a:xfrm>
            <a:off x="292290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ectangles 6"/>
          <p:cNvSpPr/>
          <p:nvPr/>
        </p:nvSpPr>
        <p:spPr>
          <a:xfrm>
            <a:off x="301815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s 7"/>
          <p:cNvSpPr/>
          <p:nvPr/>
        </p:nvSpPr>
        <p:spPr>
          <a:xfrm>
            <a:off x="308165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388175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s 9"/>
          <p:cNvSpPr/>
          <p:nvPr/>
        </p:nvSpPr>
        <p:spPr>
          <a:xfrm>
            <a:off x="394525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s 10"/>
          <p:cNvSpPr/>
          <p:nvPr/>
        </p:nvSpPr>
        <p:spPr>
          <a:xfrm>
            <a:off x="404050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Rectangles 11"/>
          <p:cNvSpPr/>
          <p:nvPr/>
        </p:nvSpPr>
        <p:spPr>
          <a:xfrm>
            <a:off x="410400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Rectangles 12"/>
          <p:cNvSpPr/>
          <p:nvPr/>
        </p:nvSpPr>
        <p:spPr>
          <a:xfrm>
            <a:off x="490410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ectangles 13"/>
          <p:cNvSpPr/>
          <p:nvPr/>
        </p:nvSpPr>
        <p:spPr>
          <a:xfrm>
            <a:off x="496760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" name="Rectangles 15"/>
          <p:cNvSpPr/>
          <p:nvPr/>
        </p:nvSpPr>
        <p:spPr>
          <a:xfrm>
            <a:off x="506285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Rectangles 16"/>
          <p:cNvSpPr/>
          <p:nvPr/>
        </p:nvSpPr>
        <p:spPr>
          <a:xfrm>
            <a:off x="512635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26" name="Straight Connector 25"/>
          <p:cNvCxnSpPr>
            <a:stCxn id="27" idx="6"/>
            <a:endCxn id="28" idx="2"/>
          </p:cNvCxnSpPr>
          <p:nvPr/>
        </p:nvCxnSpPr>
        <p:spPr>
          <a:xfrm>
            <a:off x="2374900" y="2632710"/>
            <a:ext cx="321818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2192020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5593080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9" name="Rectangles 78"/>
          <p:cNvSpPr/>
          <p:nvPr/>
        </p:nvSpPr>
        <p:spPr>
          <a:xfrm>
            <a:off x="4454525" y="28721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8" name="Rectangles 77"/>
          <p:cNvSpPr/>
          <p:nvPr/>
        </p:nvSpPr>
        <p:spPr>
          <a:xfrm>
            <a:off x="4454525" y="307657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0" name="Rectangles 79"/>
          <p:cNvSpPr/>
          <p:nvPr/>
        </p:nvSpPr>
        <p:spPr>
          <a:xfrm>
            <a:off x="4454525" y="325882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1" name="Rectangles 80"/>
          <p:cNvSpPr/>
          <p:nvPr/>
        </p:nvSpPr>
        <p:spPr>
          <a:xfrm>
            <a:off x="4454525" y="348107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2" name="Text Box 101"/>
          <p:cNvSpPr txBox="1"/>
          <p:nvPr/>
        </p:nvSpPr>
        <p:spPr>
          <a:xfrm>
            <a:off x="1461770" y="3278505"/>
            <a:ext cx="6273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 b="1">
                <a:solidFill>
                  <a:srgbClr val="FF0000"/>
                </a:solidFill>
                <a:latin typeface="Cambria" panose="02040503050406030204" charset="0"/>
                <a:cs typeface="Cambria" panose="02040503050406030204" charset="0"/>
              </a:rPr>
              <a:t>SNP</a:t>
            </a:r>
            <a:endParaRPr lang="en-US" sz="2000" b="1">
              <a:solidFill>
                <a:srgbClr val="FF0000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15" name="Text Box 114"/>
          <p:cNvSpPr txBox="1"/>
          <p:nvPr/>
        </p:nvSpPr>
        <p:spPr>
          <a:xfrm>
            <a:off x="1236345" y="2448560"/>
            <a:ext cx="85280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6"/>
                </a:solidFill>
                <a:latin typeface="Cambria" panose="02040503050406030204" charset="0"/>
                <a:cs typeface="Cambria" panose="02040503050406030204" charset="0"/>
              </a:rPr>
              <a:t>H37Rv</a:t>
            </a:r>
            <a:endParaRPr lang="en-US" b="1">
              <a:solidFill>
                <a:schemeClr val="accent6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35" name="Text Box 134"/>
          <p:cNvSpPr txBox="1"/>
          <p:nvPr/>
        </p:nvSpPr>
        <p:spPr>
          <a:xfrm>
            <a:off x="593090" y="2874645"/>
            <a:ext cx="149606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</a:rPr>
              <a:t>Echantillon A</a:t>
            </a:r>
            <a:endParaRPr lang="en-US" b="1">
              <a:solidFill>
                <a:schemeClr val="accent2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640080" y="1184275"/>
            <a:ext cx="1990725" cy="754380"/>
          </a:xfrm>
          <a:prstGeom prst="roundRect">
            <a:avLst/>
          </a:prstGeom>
          <a:solidFill>
            <a:srgbClr val="FF33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400">
                <a:latin typeface="Lato Heavy" panose="020F0902020204030203" charset="0"/>
                <a:cs typeface="Lato Heavy" panose="020F0902020204030203" charset="0"/>
              </a:rPr>
              <a:t>Genotube</a:t>
            </a:r>
            <a:endParaRPr lang="en-US" sz="2400">
              <a:latin typeface="Lato Heavy" panose="020F0902020204030203" charset="0"/>
              <a:cs typeface="Lato Heavy" panose="020F0902020204030203" charset="0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3619500" y="1184275"/>
            <a:ext cx="619633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400"/>
              <a:t>phylo</a:t>
            </a:r>
            <a:r>
              <a:rPr lang="en-US" sz="2400" b="1">
                <a:solidFill>
                  <a:srgbClr val="FF0000"/>
                </a:solidFill>
              </a:rPr>
              <a:t>Gen</a:t>
            </a:r>
            <a:r>
              <a:rPr lang="en-US" sz="2400"/>
              <a:t>omic </a:t>
            </a:r>
            <a:r>
              <a:rPr lang="en-US" sz="2400" b="1">
                <a:solidFill>
                  <a:srgbClr val="FF0000"/>
                </a:solidFill>
              </a:rPr>
              <a:t>O</a:t>
            </a:r>
            <a:r>
              <a:rPr lang="en-US" sz="2400"/>
              <a:t>riented Toolkit for </a:t>
            </a:r>
            <a:r>
              <a:rPr lang="en-US" sz="2400" b="1">
                <a:solidFill>
                  <a:srgbClr val="FF0000"/>
                </a:solidFill>
              </a:rPr>
              <a:t>tube</a:t>
            </a:r>
            <a:r>
              <a:rPr lang="en-US" sz="2400"/>
              <a:t>rculosis</a:t>
            </a:r>
            <a:endParaRPr lang="en-US" sz="2400"/>
          </a:p>
        </p:txBody>
      </p:sp>
      <p:sp>
        <p:nvSpPr>
          <p:cNvPr id="23" name="Rectangles 22"/>
          <p:cNvSpPr/>
          <p:nvPr/>
        </p:nvSpPr>
        <p:spPr>
          <a:xfrm>
            <a:off x="8234680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4" name="Rectangles 23"/>
          <p:cNvSpPr/>
          <p:nvPr/>
        </p:nvSpPr>
        <p:spPr>
          <a:xfrm>
            <a:off x="8298180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5" name="Rectangles 24"/>
          <p:cNvSpPr/>
          <p:nvPr/>
        </p:nvSpPr>
        <p:spPr>
          <a:xfrm>
            <a:off x="8393430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9" name="Rectangles 58"/>
          <p:cNvSpPr/>
          <p:nvPr/>
        </p:nvSpPr>
        <p:spPr>
          <a:xfrm>
            <a:off x="8456930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0" name="Rectangles 59"/>
          <p:cNvSpPr/>
          <p:nvPr/>
        </p:nvSpPr>
        <p:spPr>
          <a:xfrm>
            <a:off x="9257030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1" name="Rectangles 60"/>
          <p:cNvSpPr/>
          <p:nvPr/>
        </p:nvSpPr>
        <p:spPr>
          <a:xfrm>
            <a:off x="9320530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2" name="Rectangles 61"/>
          <p:cNvSpPr/>
          <p:nvPr/>
        </p:nvSpPr>
        <p:spPr>
          <a:xfrm>
            <a:off x="9415780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3" name="Rectangles 62"/>
          <p:cNvSpPr/>
          <p:nvPr/>
        </p:nvSpPr>
        <p:spPr>
          <a:xfrm>
            <a:off x="9479280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4" name="Rectangles 63"/>
          <p:cNvSpPr/>
          <p:nvPr/>
        </p:nvSpPr>
        <p:spPr>
          <a:xfrm>
            <a:off x="10279380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5" name="Rectangles 64"/>
          <p:cNvSpPr/>
          <p:nvPr/>
        </p:nvSpPr>
        <p:spPr>
          <a:xfrm>
            <a:off x="10342880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6" name="Rectangles 65"/>
          <p:cNvSpPr/>
          <p:nvPr/>
        </p:nvSpPr>
        <p:spPr>
          <a:xfrm>
            <a:off x="10438130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7" name="Rectangles 66"/>
          <p:cNvSpPr/>
          <p:nvPr/>
        </p:nvSpPr>
        <p:spPr>
          <a:xfrm>
            <a:off x="10501630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68" name="Straight Connector 67"/>
          <p:cNvCxnSpPr>
            <a:stCxn id="69" idx="6"/>
            <a:endCxn id="70" idx="2"/>
          </p:cNvCxnSpPr>
          <p:nvPr/>
        </p:nvCxnSpPr>
        <p:spPr>
          <a:xfrm>
            <a:off x="7750175" y="2632710"/>
            <a:ext cx="321818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7567295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10968355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1" name="Rectangles 70"/>
          <p:cNvSpPr/>
          <p:nvPr/>
        </p:nvSpPr>
        <p:spPr>
          <a:xfrm>
            <a:off x="9829800" y="28721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2" name="Rectangles 71"/>
          <p:cNvSpPr/>
          <p:nvPr/>
        </p:nvSpPr>
        <p:spPr>
          <a:xfrm>
            <a:off x="9829800" y="307657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3" name="Rectangles 72"/>
          <p:cNvSpPr/>
          <p:nvPr/>
        </p:nvSpPr>
        <p:spPr>
          <a:xfrm>
            <a:off x="9829800" y="325882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4" name="Rectangles 73"/>
          <p:cNvSpPr/>
          <p:nvPr/>
        </p:nvSpPr>
        <p:spPr>
          <a:xfrm>
            <a:off x="9829800" y="348107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5" name="Text Box 74"/>
          <p:cNvSpPr txBox="1"/>
          <p:nvPr/>
        </p:nvSpPr>
        <p:spPr>
          <a:xfrm>
            <a:off x="6837045" y="3278505"/>
            <a:ext cx="6273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 b="1">
                <a:solidFill>
                  <a:srgbClr val="FF0000"/>
                </a:solidFill>
                <a:latin typeface="Cambria" panose="02040503050406030204" charset="0"/>
                <a:cs typeface="Cambria" panose="02040503050406030204" charset="0"/>
              </a:rPr>
              <a:t>SNP</a:t>
            </a:r>
            <a:endParaRPr lang="en-US" sz="2000" b="1">
              <a:solidFill>
                <a:srgbClr val="FF0000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6" name="Text Box 75"/>
          <p:cNvSpPr txBox="1"/>
          <p:nvPr/>
        </p:nvSpPr>
        <p:spPr>
          <a:xfrm>
            <a:off x="6611620" y="2448560"/>
            <a:ext cx="85280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6"/>
                </a:solidFill>
                <a:latin typeface="Cambria" panose="02040503050406030204" charset="0"/>
                <a:cs typeface="Cambria" panose="02040503050406030204" charset="0"/>
              </a:rPr>
              <a:t>H37Rv</a:t>
            </a:r>
            <a:endParaRPr lang="en-US" b="1">
              <a:solidFill>
                <a:schemeClr val="accent6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7" name="Text Box 76"/>
          <p:cNvSpPr txBox="1"/>
          <p:nvPr/>
        </p:nvSpPr>
        <p:spPr>
          <a:xfrm>
            <a:off x="5968365" y="2874645"/>
            <a:ext cx="14935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</a:rPr>
              <a:t>Echantillon B</a:t>
            </a:r>
            <a:endParaRPr lang="en-US" b="1">
              <a:solidFill>
                <a:schemeClr val="accent2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57" name="Rectangles 156"/>
          <p:cNvSpPr/>
          <p:nvPr/>
        </p:nvSpPr>
        <p:spPr>
          <a:xfrm>
            <a:off x="2859405" y="434848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8" name="Rectangles 157"/>
          <p:cNvSpPr/>
          <p:nvPr/>
        </p:nvSpPr>
        <p:spPr>
          <a:xfrm>
            <a:off x="2922905" y="455041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9" name="Rectangles 158"/>
          <p:cNvSpPr/>
          <p:nvPr/>
        </p:nvSpPr>
        <p:spPr>
          <a:xfrm>
            <a:off x="3018155" y="475234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0" name="Rectangles 159"/>
          <p:cNvSpPr/>
          <p:nvPr/>
        </p:nvSpPr>
        <p:spPr>
          <a:xfrm>
            <a:off x="3081655" y="495427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1" name="Rectangles 160"/>
          <p:cNvSpPr/>
          <p:nvPr/>
        </p:nvSpPr>
        <p:spPr>
          <a:xfrm>
            <a:off x="3881755" y="434848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2" name="Rectangles 161"/>
          <p:cNvSpPr/>
          <p:nvPr/>
        </p:nvSpPr>
        <p:spPr>
          <a:xfrm>
            <a:off x="3945255" y="455041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3" name="Rectangles 162"/>
          <p:cNvSpPr/>
          <p:nvPr/>
        </p:nvSpPr>
        <p:spPr>
          <a:xfrm>
            <a:off x="4040505" y="475234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4" name="Rectangles 163"/>
          <p:cNvSpPr/>
          <p:nvPr/>
        </p:nvSpPr>
        <p:spPr>
          <a:xfrm>
            <a:off x="4104005" y="495427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5" name="Rectangles 164"/>
          <p:cNvSpPr/>
          <p:nvPr/>
        </p:nvSpPr>
        <p:spPr>
          <a:xfrm>
            <a:off x="4904105" y="434848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6" name="Rectangles 165"/>
          <p:cNvSpPr/>
          <p:nvPr/>
        </p:nvSpPr>
        <p:spPr>
          <a:xfrm>
            <a:off x="4967605" y="455041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7" name="Rectangles 166"/>
          <p:cNvSpPr/>
          <p:nvPr/>
        </p:nvSpPr>
        <p:spPr>
          <a:xfrm>
            <a:off x="5062855" y="475234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8" name="Rectangles 167"/>
          <p:cNvSpPr/>
          <p:nvPr/>
        </p:nvSpPr>
        <p:spPr>
          <a:xfrm>
            <a:off x="5126355" y="495427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69" name="Straight Connector 168"/>
          <p:cNvCxnSpPr>
            <a:stCxn id="170" idx="6"/>
            <a:endCxn id="171" idx="2"/>
          </p:cNvCxnSpPr>
          <p:nvPr/>
        </p:nvCxnSpPr>
        <p:spPr>
          <a:xfrm>
            <a:off x="2374900" y="4106545"/>
            <a:ext cx="321818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/>
          <p:cNvSpPr/>
          <p:nvPr/>
        </p:nvSpPr>
        <p:spPr>
          <a:xfrm>
            <a:off x="2192020" y="401510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1" name="Oval 170"/>
          <p:cNvSpPr/>
          <p:nvPr/>
        </p:nvSpPr>
        <p:spPr>
          <a:xfrm>
            <a:off x="5593080" y="401510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2" name="Rectangles 171"/>
          <p:cNvSpPr/>
          <p:nvPr/>
        </p:nvSpPr>
        <p:spPr>
          <a:xfrm>
            <a:off x="4454525" y="434594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3" name="Rectangles 172"/>
          <p:cNvSpPr/>
          <p:nvPr/>
        </p:nvSpPr>
        <p:spPr>
          <a:xfrm>
            <a:off x="4454525" y="455041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4" name="Rectangles 173"/>
          <p:cNvSpPr/>
          <p:nvPr/>
        </p:nvSpPr>
        <p:spPr>
          <a:xfrm>
            <a:off x="4454525" y="473265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5" name="Rectangles 174"/>
          <p:cNvSpPr/>
          <p:nvPr/>
        </p:nvSpPr>
        <p:spPr>
          <a:xfrm>
            <a:off x="4454525" y="49549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6" name="Text Box 175"/>
          <p:cNvSpPr txBox="1"/>
          <p:nvPr/>
        </p:nvSpPr>
        <p:spPr>
          <a:xfrm>
            <a:off x="1461770" y="4752340"/>
            <a:ext cx="6273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 b="1">
                <a:solidFill>
                  <a:srgbClr val="FF0000"/>
                </a:solidFill>
                <a:latin typeface="Cambria" panose="02040503050406030204" charset="0"/>
                <a:cs typeface="Cambria" panose="02040503050406030204" charset="0"/>
              </a:rPr>
              <a:t>SNP</a:t>
            </a:r>
            <a:endParaRPr lang="en-US" sz="2000" b="1">
              <a:solidFill>
                <a:srgbClr val="FF0000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7" name="Text Box 176"/>
          <p:cNvSpPr txBox="1"/>
          <p:nvPr/>
        </p:nvSpPr>
        <p:spPr>
          <a:xfrm>
            <a:off x="1236345" y="3922395"/>
            <a:ext cx="85280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6"/>
                </a:solidFill>
                <a:latin typeface="Cambria" panose="02040503050406030204" charset="0"/>
                <a:cs typeface="Cambria" panose="02040503050406030204" charset="0"/>
              </a:rPr>
              <a:t>H37Rv</a:t>
            </a:r>
            <a:endParaRPr lang="en-US" b="1">
              <a:solidFill>
                <a:schemeClr val="accent6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8" name="Text Box 177"/>
          <p:cNvSpPr txBox="1"/>
          <p:nvPr/>
        </p:nvSpPr>
        <p:spPr>
          <a:xfrm>
            <a:off x="593090" y="4348480"/>
            <a:ext cx="14935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</a:rPr>
              <a:t>Echantillon B</a:t>
            </a:r>
            <a:endParaRPr lang="en-US" b="1">
              <a:solidFill>
                <a:schemeClr val="accent2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9" name="Text Box 178"/>
          <p:cNvSpPr txBox="1"/>
          <p:nvPr/>
        </p:nvSpPr>
        <p:spPr>
          <a:xfrm>
            <a:off x="4934585" y="1852930"/>
            <a:ext cx="3561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Alignement sur génome de référence</a:t>
            </a:r>
            <a:endParaRPr lang="en-US"/>
          </a:p>
        </p:txBody>
      </p:sp>
      <p:sp>
        <p:nvSpPr>
          <p:cNvPr id="15" name="Text Box 14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5/13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Protocole pour construire des arbres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640080" y="1184275"/>
            <a:ext cx="1990725" cy="754380"/>
          </a:xfrm>
          <a:prstGeom prst="roundRect">
            <a:avLst/>
          </a:prstGeom>
          <a:solidFill>
            <a:srgbClr val="FF33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400">
                <a:latin typeface="Lato Heavy" panose="020F0902020204030203" charset="0"/>
                <a:cs typeface="Lato Heavy" panose="020F0902020204030203" charset="0"/>
              </a:rPr>
              <a:t>Genotube</a:t>
            </a:r>
            <a:endParaRPr lang="en-US" sz="2400">
              <a:latin typeface="Lato Heavy" panose="020F0902020204030203" charset="0"/>
              <a:cs typeface="Lato Heavy" panose="020F0902020204030203" charset="0"/>
            </a:endParaRPr>
          </a:p>
        </p:txBody>
      </p:sp>
      <p:sp>
        <p:nvSpPr>
          <p:cNvPr id="3" name="Rectangles 2"/>
          <p:cNvSpPr/>
          <p:nvPr/>
        </p:nvSpPr>
        <p:spPr>
          <a:xfrm>
            <a:off x="285940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Rectangles 4"/>
          <p:cNvSpPr/>
          <p:nvPr/>
        </p:nvSpPr>
        <p:spPr>
          <a:xfrm>
            <a:off x="292290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ectangles 6"/>
          <p:cNvSpPr/>
          <p:nvPr/>
        </p:nvSpPr>
        <p:spPr>
          <a:xfrm>
            <a:off x="301815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s 7"/>
          <p:cNvSpPr/>
          <p:nvPr/>
        </p:nvSpPr>
        <p:spPr>
          <a:xfrm>
            <a:off x="308165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388175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s 9"/>
          <p:cNvSpPr/>
          <p:nvPr/>
        </p:nvSpPr>
        <p:spPr>
          <a:xfrm>
            <a:off x="394525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s 10"/>
          <p:cNvSpPr/>
          <p:nvPr/>
        </p:nvSpPr>
        <p:spPr>
          <a:xfrm>
            <a:off x="404050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Rectangles 11"/>
          <p:cNvSpPr/>
          <p:nvPr/>
        </p:nvSpPr>
        <p:spPr>
          <a:xfrm>
            <a:off x="410400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Rectangles 12"/>
          <p:cNvSpPr/>
          <p:nvPr/>
        </p:nvSpPr>
        <p:spPr>
          <a:xfrm>
            <a:off x="490410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ectangles 13"/>
          <p:cNvSpPr/>
          <p:nvPr/>
        </p:nvSpPr>
        <p:spPr>
          <a:xfrm>
            <a:off x="496760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" name="Rectangles 15"/>
          <p:cNvSpPr/>
          <p:nvPr/>
        </p:nvSpPr>
        <p:spPr>
          <a:xfrm>
            <a:off x="506285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Rectangles 16"/>
          <p:cNvSpPr/>
          <p:nvPr/>
        </p:nvSpPr>
        <p:spPr>
          <a:xfrm>
            <a:off x="512635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26" name="Straight Connector 25"/>
          <p:cNvCxnSpPr>
            <a:stCxn id="27" idx="6"/>
            <a:endCxn id="28" idx="2"/>
          </p:cNvCxnSpPr>
          <p:nvPr/>
        </p:nvCxnSpPr>
        <p:spPr>
          <a:xfrm>
            <a:off x="2374900" y="2632710"/>
            <a:ext cx="321818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2192020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5593080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9" name="Rectangles 78"/>
          <p:cNvSpPr/>
          <p:nvPr/>
        </p:nvSpPr>
        <p:spPr>
          <a:xfrm>
            <a:off x="4454525" y="28721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8" name="Rectangles 77"/>
          <p:cNvSpPr/>
          <p:nvPr/>
        </p:nvSpPr>
        <p:spPr>
          <a:xfrm>
            <a:off x="4454525" y="307657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0" name="Rectangles 79"/>
          <p:cNvSpPr/>
          <p:nvPr/>
        </p:nvSpPr>
        <p:spPr>
          <a:xfrm>
            <a:off x="4454525" y="325882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1" name="Rectangles 80"/>
          <p:cNvSpPr/>
          <p:nvPr/>
        </p:nvSpPr>
        <p:spPr>
          <a:xfrm>
            <a:off x="4454525" y="348107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2" name="Text Box 101"/>
          <p:cNvSpPr txBox="1"/>
          <p:nvPr/>
        </p:nvSpPr>
        <p:spPr>
          <a:xfrm>
            <a:off x="1461770" y="3278505"/>
            <a:ext cx="6273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 b="1">
                <a:solidFill>
                  <a:srgbClr val="FF0000"/>
                </a:solidFill>
                <a:latin typeface="Cambria" panose="02040503050406030204" charset="0"/>
                <a:cs typeface="Cambria" panose="02040503050406030204" charset="0"/>
              </a:rPr>
              <a:t>SNP</a:t>
            </a:r>
            <a:endParaRPr lang="en-US" sz="2000" b="1">
              <a:solidFill>
                <a:srgbClr val="FF0000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04" name="Right Brace 103"/>
          <p:cNvSpPr/>
          <p:nvPr/>
        </p:nvSpPr>
        <p:spPr>
          <a:xfrm>
            <a:off x="6812280" y="3830320"/>
            <a:ext cx="355600" cy="160909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05" name="Straight Connector 104"/>
          <p:cNvCxnSpPr>
            <a:stCxn id="122" idx="6"/>
            <a:endCxn id="123" idx="2"/>
          </p:cNvCxnSpPr>
          <p:nvPr/>
        </p:nvCxnSpPr>
        <p:spPr>
          <a:xfrm flipV="1">
            <a:off x="7898130" y="4196715"/>
            <a:ext cx="2038350" cy="127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ectangles 109"/>
          <p:cNvSpPr/>
          <p:nvPr/>
        </p:nvSpPr>
        <p:spPr>
          <a:xfrm>
            <a:off x="8761730" y="41294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5" name="Text Box 114"/>
          <p:cNvSpPr txBox="1"/>
          <p:nvPr/>
        </p:nvSpPr>
        <p:spPr>
          <a:xfrm>
            <a:off x="1236345" y="2448560"/>
            <a:ext cx="85280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6"/>
                </a:solidFill>
                <a:latin typeface="Cambria" panose="02040503050406030204" charset="0"/>
                <a:cs typeface="Cambria" panose="02040503050406030204" charset="0"/>
              </a:rPr>
              <a:t>H37Rv</a:t>
            </a:r>
            <a:endParaRPr lang="en-US" b="1">
              <a:solidFill>
                <a:schemeClr val="accent6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18" name="Text Box 117"/>
          <p:cNvSpPr txBox="1"/>
          <p:nvPr/>
        </p:nvSpPr>
        <p:spPr>
          <a:xfrm>
            <a:off x="7692390" y="5342890"/>
            <a:ext cx="244983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Pseudo-génomes H37Rv</a:t>
            </a:r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7715250" y="410654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23" name="Oval 122"/>
          <p:cNvSpPr/>
          <p:nvPr/>
        </p:nvSpPr>
        <p:spPr>
          <a:xfrm>
            <a:off x="9936480" y="410527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124" name="Straight Connector 123"/>
          <p:cNvCxnSpPr>
            <a:stCxn id="126" idx="6"/>
            <a:endCxn id="127" idx="2"/>
          </p:cNvCxnSpPr>
          <p:nvPr/>
        </p:nvCxnSpPr>
        <p:spPr>
          <a:xfrm flipV="1">
            <a:off x="7898130" y="4619625"/>
            <a:ext cx="2038350" cy="127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Rectangles 124"/>
          <p:cNvSpPr/>
          <p:nvPr/>
        </p:nvSpPr>
        <p:spPr>
          <a:xfrm>
            <a:off x="8761730" y="455231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7715250" y="452945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9936480" y="452818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128" name="Straight Connector 127"/>
          <p:cNvCxnSpPr>
            <a:stCxn id="130" idx="6"/>
            <a:endCxn id="131" idx="2"/>
          </p:cNvCxnSpPr>
          <p:nvPr/>
        </p:nvCxnSpPr>
        <p:spPr>
          <a:xfrm flipV="1">
            <a:off x="7898130" y="5067300"/>
            <a:ext cx="2038350" cy="127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ectangles 128"/>
          <p:cNvSpPr/>
          <p:nvPr/>
        </p:nvSpPr>
        <p:spPr>
          <a:xfrm>
            <a:off x="8761730" y="499999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7715250" y="497713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9936480" y="497586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32" name="Rectangles 131"/>
          <p:cNvSpPr/>
          <p:nvPr/>
        </p:nvSpPr>
        <p:spPr>
          <a:xfrm>
            <a:off x="9463405" y="455231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3" name="Rectangles 132"/>
          <p:cNvSpPr/>
          <p:nvPr/>
        </p:nvSpPr>
        <p:spPr>
          <a:xfrm>
            <a:off x="9463405" y="499999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4" name="Rectangles 133"/>
          <p:cNvSpPr/>
          <p:nvPr/>
        </p:nvSpPr>
        <p:spPr>
          <a:xfrm>
            <a:off x="8154035" y="499872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5" name="Text Box 134"/>
          <p:cNvSpPr txBox="1"/>
          <p:nvPr/>
        </p:nvSpPr>
        <p:spPr>
          <a:xfrm>
            <a:off x="593090" y="2874645"/>
            <a:ext cx="149606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</a:rPr>
              <a:t>Echantillon A</a:t>
            </a:r>
            <a:endParaRPr lang="en-US" b="1">
              <a:solidFill>
                <a:schemeClr val="accent2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0304780" y="4013835"/>
            <a:ext cx="32575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A</a:t>
            </a:r>
            <a:endParaRPr lang="en-US"/>
          </a:p>
        </p:txBody>
      </p:sp>
      <p:sp>
        <p:nvSpPr>
          <p:cNvPr id="19" name="Text Box 18"/>
          <p:cNvSpPr txBox="1"/>
          <p:nvPr/>
        </p:nvSpPr>
        <p:spPr>
          <a:xfrm>
            <a:off x="10304780" y="4439920"/>
            <a:ext cx="3257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B</a:t>
            </a:r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40080" y="1184275"/>
            <a:ext cx="1990725" cy="754380"/>
          </a:xfrm>
          <a:prstGeom prst="roundRect">
            <a:avLst/>
          </a:prstGeom>
          <a:solidFill>
            <a:srgbClr val="FF33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400">
                <a:latin typeface="Lato Heavy" panose="020F0902020204030203" charset="0"/>
                <a:cs typeface="Lato Heavy" panose="020F0902020204030203" charset="0"/>
              </a:rPr>
              <a:t>Genotube</a:t>
            </a:r>
            <a:endParaRPr lang="en-US" sz="2400">
              <a:latin typeface="Lato Heavy" panose="020F0902020204030203" charset="0"/>
              <a:cs typeface="Lato Heavy" panose="020F0902020204030203" charset="0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3619500" y="1184275"/>
            <a:ext cx="619633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400"/>
              <a:t>phylo</a:t>
            </a:r>
            <a:r>
              <a:rPr lang="en-US" sz="2400" b="1">
                <a:solidFill>
                  <a:srgbClr val="FF0000"/>
                </a:solidFill>
              </a:rPr>
              <a:t>Gen</a:t>
            </a:r>
            <a:r>
              <a:rPr lang="en-US" sz="2400"/>
              <a:t>omic </a:t>
            </a:r>
            <a:r>
              <a:rPr lang="en-US" sz="2400" b="1">
                <a:solidFill>
                  <a:srgbClr val="FF0000"/>
                </a:solidFill>
              </a:rPr>
              <a:t>O</a:t>
            </a:r>
            <a:r>
              <a:rPr lang="en-US" sz="2400"/>
              <a:t>riented Toolkit for </a:t>
            </a:r>
            <a:r>
              <a:rPr lang="en-US" sz="2400" b="1">
                <a:solidFill>
                  <a:srgbClr val="FF0000"/>
                </a:solidFill>
              </a:rPr>
              <a:t>tube</a:t>
            </a:r>
            <a:r>
              <a:rPr lang="en-US" sz="2400"/>
              <a:t>rculosis</a:t>
            </a:r>
            <a:endParaRPr lang="en-US" sz="2400"/>
          </a:p>
        </p:txBody>
      </p:sp>
      <p:sp>
        <p:nvSpPr>
          <p:cNvPr id="22" name="Text Box 21"/>
          <p:cNvSpPr txBox="1"/>
          <p:nvPr/>
        </p:nvSpPr>
        <p:spPr>
          <a:xfrm>
            <a:off x="10304780" y="4881880"/>
            <a:ext cx="3257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C</a:t>
            </a:r>
            <a:endParaRPr lang="en-US"/>
          </a:p>
        </p:txBody>
      </p:sp>
      <p:sp>
        <p:nvSpPr>
          <p:cNvPr id="23" name="Rectangles 22"/>
          <p:cNvSpPr/>
          <p:nvPr/>
        </p:nvSpPr>
        <p:spPr>
          <a:xfrm>
            <a:off x="8234680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4" name="Rectangles 23"/>
          <p:cNvSpPr/>
          <p:nvPr/>
        </p:nvSpPr>
        <p:spPr>
          <a:xfrm>
            <a:off x="8298180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5" name="Rectangles 24"/>
          <p:cNvSpPr/>
          <p:nvPr/>
        </p:nvSpPr>
        <p:spPr>
          <a:xfrm>
            <a:off x="8393430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9" name="Rectangles 58"/>
          <p:cNvSpPr/>
          <p:nvPr/>
        </p:nvSpPr>
        <p:spPr>
          <a:xfrm>
            <a:off x="8456930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0" name="Rectangles 59"/>
          <p:cNvSpPr/>
          <p:nvPr/>
        </p:nvSpPr>
        <p:spPr>
          <a:xfrm>
            <a:off x="9257030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1" name="Rectangles 60"/>
          <p:cNvSpPr/>
          <p:nvPr/>
        </p:nvSpPr>
        <p:spPr>
          <a:xfrm>
            <a:off x="9320530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2" name="Rectangles 61"/>
          <p:cNvSpPr/>
          <p:nvPr/>
        </p:nvSpPr>
        <p:spPr>
          <a:xfrm>
            <a:off x="9415780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3" name="Rectangles 62"/>
          <p:cNvSpPr/>
          <p:nvPr/>
        </p:nvSpPr>
        <p:spPr>
          <a:xfrm>
            <a:off x="9479280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4" name="Rectangles 63"/>
          <p:cNvSpPr/>
          <p:nvPr/>
        </p:nvSpPr>
        <p:spPr>
          <a:xfrm>
            <a:off x="10279380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5" name="Rectangles 64"/>
          <p:cNvSpPr/>
          <p:nvPr/>
        </p:nvSpPr>
        <p:spPr>
          <a:xfrm>
            <a:off x="10342880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6" name="Rectangles 65"/>
          <p:cNvSpPr/>
          <p:nvPr/>
        </p:nvSpPr>
        <p:spPr>
          <a:xfrm>
            <a:off x="10438130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7" name="Rectangles 66"/>
          <p:cNvSpPr/>
          <p:nvPr/>
        </p:nvSpPr>
        <p:spPr>
          <a:xfrm>
            <a:off x="10501630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68" name="Straight Connector 67"/>
          <p:cNvCxnSpPr>
            <a:stCxn id="69" idx="6"/>
            <a:endCxn id="70" idx="2"/>
          </p:cNvCxnSpPr>
          <p:nvPr/>
        </p:nvCxnSpPr>
        <p:spPr>
          <a:xfrm>
            <a:off x="7750175" y="2632710"/>
            <a:ext cx="321818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7567295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10968355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1" name="Rectangles 70"/>
          <p:cNvSpPr/>
          <p:nvPr/>
        </p:nvSpPr>
        <p:spPr>
          <a:xfrm>
            <a:off x="9829800" y="28721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2" name="Rectangles 71"/>
          <p:cNvSpPr/>
          <p:nvPr/>
        </p:nvSpPr>
        <p:spPr>
          <a:xfrm>
            <a:off x="9829800" y="307657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3" name="Rectangles 72"/>
          <p:cNvSpPr/>
          <p:nvPr/>
        </p:nvSpPr>
        <p:spPr>
          <a:xfrm>
            <a:off x="9829800" y="325882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4" name="Rectangles 73"/>
          <p:cNvSpPr/>
          <p:nvPr/>
        </p:nvSpPr>
        <p:spPr>
          <a:xfrm>
            <a:off x="9829800" y="348107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5" name="Text Box 74"/>
          <p:cNvSpPr txBox="1"/>
          <p:nvPr/>
        </p:nvSpPr>
        <p:spPr>
          <a:xfrm>
            <a:off x="6837045" y="3278505"/>
            <a:ext cx="6273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 b="1">
                <a:solidFill>
                  <a:srgbClr val="FF0000"/>
                </a:solidFill>
                <a:latin typeface="Cambria" panose="02040503050406030204" charset="0"/>
                <a:cs typeface="Cambria" panose="02040503050406030204" charset="0"/>
              </a:rPr>
              <a:t>SNP</a:t>
            </a:r>
            <a:endParaRPr lang="en-US" sz="2000" b="1">
              <a:solidFill>
                <a:srgbClr val="FF0000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6" name="Text Box 75"/>
          <p:cNvSpPr txBox="1"/>
          <p:nvPr/>
        </p:nvSpPr>
        <p:spPr>
          <a:xfrm>
            <a:off x="6611620" y="2448560"/>
            <a:ext cx="85280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6"/>
                </a:solidFill>
                <a:latin typeface="Cambria" panose="02040503050406030204" charset="0"/>
                <a:cs typeface="Cambria" panose="02040503050406030204" charset="0"/>
              </a:rPr>
              <a:t>H37Rv</a:t>
            </a:r>
            <a:endParaRPr lang="en-US" b="1">
              <a:solidFill>
                <a:schemeClr val="accent6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7" name="Text Box 76"/>
          <p:cNvSpPr txBox="1"/>
          <p:nvPr/>
        </p:nvSpPr>
        <p:spPr>
          <a:xfrm>
            <a:off x="5968365" y="2874645"/>
            <a:ext cx="14935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</a:rPr>
              <a:t>Echantillon B</a:t>
            </a:r>
            <a:endParaRPr lang="en-US" b="1">
              <a:solidFill>
                <a:schemeClr val="accent2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57" name="Rectangles 156"/>
          <p:cNvSpPr/>
          <p:nvPr/>
        </p:nvSpPr>
        <p:spPr>
          <a:xfrm>
            <a:off x="2859405" y="434848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8" name="Rectangles 157"/>
          <p:cNvSpPr/>
          <p:nvPr/>
        </p:nvSpPr>
        <p:spPr>
          <a:xfrm>
            <a:off x="2922905" y="455041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9" name="Rectangles 158"/>
          <p:cNvSpPr/>
          <p:nvPr/>
        </p:nvSpPr>
        <p:spPr>
          <a:xfrm>
            <a:off x="3018155" y="475234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0" name="Rectangles 159"/>
          <p:cNvSpPr/>
          <p:nvPr/>
        </p:nvSpPr>
        <p:spPr>
          <a:xfrm>
            <a:off x="3081655" y="495427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1" name="Rectangles 160"/>
          <p:cNvSpPr/>
          <p:nvPr/>
        </p:nvSpPr>
        <p:spPr>
          <a:xfrm>
            <a:off x="3881755" y="434848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2" name="Rectangles 161"/>
          <p:cNvSpPr/>
          <p:nvPr/>
        </p:nvSpPr>
        <p:spPr>
          <a:xfrm>
            <a:off x="3945255" y="455041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3" name="Rectangles 162"/>
          <p:cNvSpPr/>
          <p:nvPr/>
        </p:nvSpPr>
        <p:spPr>
          <a:xfrm>
            <a:off x="4040505" y="475234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4" name="Rectangles 163"/>
          <p:cNvSpPr/>
          <p:nvPr/>
        </p:nvSpPr>
        <p:spPr>
          <a:xfrm>
            <a:off x="4104005" y="495427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5" name="Rectangles 164"/>
          <p:cNvSpPr/>
          <p:nvPr/>
        </p:nvSpPr>
        <p:spPr>
          <a:xfrm>
            <a:off x="4904105" y="434848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6" name="Rectangles 165"/>
          <p:cNvSpPr/>
          <p:nvPr/>
        </p:nvSpPr>
        <p:spPr>
          <a:xfrm>
            <a:off x="4967605" y="455041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7" name="Rectangles 166"/>
          <p:cNvSpPr/>
          <p:nvPr/>
        </p:nvSpPr>
        <p:spPr>
          <a:xfrm>
            <a:off x="5062855" y="475234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8" name="Rectangles 167"/>
          <p:cNvSpPr/>
          <p:nvPr/>
        </p:nvSpPr>
        <p:spPr>
          <a:xfrm>
            <a:off x="5126355" y="495427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69" name="Straight Connector 168"/>
          <p:cNvCxnSpPr>
            <a:stCxn id="170" idx="6"/>
            <a:endCxn id="171" idx="2"/>
          </p:cNvCxnSpPr>
          <p:nvPr/>
        </p:nvCxnSpPr>
        <p:spPr>
          <a:xfrm>
            <a:off x="2374900" y="4106545"/>
            <a:ext cx="321818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/>
          <p:cNvSpPr/>
          <p:nvPr/>
        </p:nvSpPr>
        <p:spPr>
          <a:xfrm>
            <a:off x="2192020" y="401510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1" name="Oval 170"/>
          <p:cNvSpPr/>
          <p:nvPr/>
        </p:nvSpPr>
        <p:spPr>
          <a:xfrm>
            <a:off x="5593080" y="401510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2" name="Rectangles 171"/>
          <p:cNvSpPr/>
          <p:nvPr/>
        </p:nvSpPr>
        <p:spPr>
          <a:xfrm>
            <a:off x="4454525" y="434594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3" name="Rectangles 172"/>
          <p:cNvSpPr/>
          <p:nvPr/>
        </p:nvSpPr>
        <p:spPr>
          <a:xfrm>
            <a:off x="4454525" y="455041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4" name="Rectangles 173"/>
          <p:cNvSpPr/>
          <p:nvPr/>
        </p:nvSpPr>
        <p:spPr>
          <a:xfrm>
            <a:off x="4454525" y="473265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5" name="Rectangles 174"/>
          <p:cNvSpPr/>
          <p:nvPr/>
        </p:nvSpPr>
        <p:spPr>
          <a:xfrm>
            <a:off x="4454525" y="49549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6" name="Text Box 175"/>
          <p:cNvSpPr txBox="1"/>
          <p:nvPr/>
        </p:nvSpPr>
        <p:spPr>
          <a:xfrm>
            <a:off x="1461770" y="4752340"/>
            <a:ext cx="6273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 b="1">
                <a:solidFill>
                  <a:srgbClr val="FF0000"/>
                </a:solidFill>
                <a:latin typeface="Cambria" panose="02040503050406030204" charset="0"/>
                <a:cs typeface="Cambria" panose="02040503050406030204" charset="0"/>
              </a:rPr>
              <a:t>SNP</a:t>
            </a:r>
            <a:endParaRPr lang="en-US" sz="2000" b="1">
              <a:solidFill>
                <a:srgbClr val="FF0000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7" name="Text Box 176"/>
          <p:cNvSpPr txBox="1"/>
          <p:nvPr/>
        </p:nvSpPr>
        <p:spPr>
          <a:xfrm>
            <a:off x="1236345" y="3922395"/>
            <a:ext cx="85280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6"/>
                </a:solidFill>
                <a:latin typeface="Cambria" panose="02040503050406030204" charset="0"/>
                <a:cs typeface="Cambria" panose="02040503050406030204" charset="0"/>
              </a:rPr>
              <a:t>H37Rv</a:t>
            </a:r>
            <a:endParaRPr lang="en-US" b="1">
              <a:solidFill>
                <a:schemeClr val="accent6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8" name="Text Box 177"/>
          <p:cNvSpPr txBox="1"/>
          <p:nvPr/>
        </p:nvSpPr>
        <p:spPr>
          <a:xfrm>
            <a:off x="593090" y="4348480"/>
            <a:ext cx="14935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</a:rPr>
              <a:t>Echantillon B</a:t>
            </a:r>
            <a:endParaRPr lang="en-US" b="1">
              <a:solidFill>
                <a:schemeClr val="accent2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9" name="Text Box 178"/>
          <p:cNvSpPr txBox="1"/>
          <p:nvPr/>
        </p:nvSpPr>
        <p:spPr>
          <a:xfrm>
            <a:off x="4934585" y="1852930"/>
            <a:ext cx="3561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Alignement sur génome de référence</a:t>
            </a:r>
            <a:endParaRPr lang="en-US"/>
          </a:p>
        </p:txBody>
      </p:sp>
      <p:sp>
        <p:nvSpPr>
          <p:cNvPr id="15" name="Text Box 14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5/13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Protocole pour construire des arbres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640080" y="1184275"/>
            <a:ext cx="1990725" cy="754380"/>
          </a:xfrm>
          <a:prstGeom prst="roundRect">
            <a:avLst/>
          </a:prstGeom>
          <a:solidFill>
            <a:srgbClr val="FF33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400">
                <a:latin typeface="Lato Heavy" panose="020F0902020204030203" charset="0"/>
                <a:cs typeface="Lato Heavy" panose="020F0902020204030203" charset="0"/>
              </a:rPr>
              <a:t>Genotube</a:t>
            </a:r>
            <a:endParaRPr lang="en-US" sz="2400">
              <a:latin typeface="Lato Heavy" panose="020F0902020204030203" charset="0"/>
              <a:cs typeface="Lato Heavy" panose="020F0902020204030203" charset="0"/>
            </a:endParaRPr>
          </a:p>
        </p:txBody>
      </p:sp>
      <p:sp>
        <p:nvSpPr>
          <p:cNvPr id="3" name="Rectangles 2"/>
          <p:cNvSpPr/>
          <p:nvPr/>
        </p:nvSpPr>
        <p:spPr>
          <a:xfrm>
            <a:off x="285940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Rectangles 4"/>
          <p:cNvSpPr/>
          <p:nvPr/>
        </p:nvSpPr>
        <p:spPr>
          <a:xfrm>
            <a:off x="292290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ectangles 6"/>
          <p:cNvSpPr/>
          <p:nvPr/>
        </p:nvSpPr>
        <p:spPr>
          <a:xfrm>
            <a:off x="301815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s 7"/>
          <p:cNvSpPr/>
          <p:nvPr/>
        </p:nvSpPr>
        <p:spPr>
          <a:xfrm>
            <a:off x="308165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388175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s 9"/>
          <p:cNvSpPr/>
          <p:nvPr/>
        </p:nvSpPr>
        <p:spPr>
          <a:xfrm>
            <a:off x="394525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s 10"/>
          <p:cNvSpPr/>
          <p:nvPr/>
        </p:nvSpPr>
        <p:spPr>
          <a:xfrm>
            <a:off x="404050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Rectangles 11"/>
          <p:cNvSpPr/>
          <p:nvPr/>
        </p:nvSpPr>
        <p:spPr>
          <a:xfrm>
            <a:off x="410400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Rectangles 12"/>
          <p:cNvSpPr/>
          <p:nvPr/>
        </p:nvSpPr>
        <p:spPr>
          <a:xfrm>
            <a:off x="4904105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ectangles 13"/>
          <p:cNvSpPr/>
          <p:nvPr/>
        </p:nvSpPr>
        <p:spPr>
          <a:xfrm>
            <a:off x="4967605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" name="Rectangles 15"/>
          <p:cNvSpPr/>
          <p:nvPr/>
        </p:nvSpPr>
        <p:spPr>
          <a:xfrm>
            <a:off x="5062855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" name="Rectangles 16"/>
          <p:cNvSpPr/>
          <p:nvPr/>
        </p:nvSpPr>
        <p:spPr>
          <a:xfrm>
            <a:off x="5126355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26" name="Straight Connector 25"/>
          <p:cNvCxnSpPr>
            <a:stCxn id="27" idx="6"/>
            <a:endCxn id="28" idx="2"/>
          </p:cNvCxnSpPr>
          <p:nvPr/>
        </p:nvCxnSpPr>
        <p:spPr>
          <a:xfrm>
            <a:off x="2374900" y="2632710"/>
            <a:ext cx="321818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2192020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5593080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9" name="Rectangles 78"/>
          <p:cNvSpPr/>
          <p:nvPr/>
        </p:nvSpPr>
        <p:spPr>
          <a:xfrm>
            <a:off x="4454525" y="28721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8" name="Rectangles 77"/>
          <p:cNvSpPr/>
          <p:nvPr/>
        </p:nvSpPr>
        <p:spPr>
          <a:xfrm>
            <a:off x="4454525" y="307657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0" name="Rectangles 79"/>
          <p:cNvSpPr/>
          <p:nvPr/>
        </p:nvSpPr>
        <p:spPr>
          <a:xfrm>
            <a:off x="4454525" y="325882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1" name="Rectangles 80"/>
          <p:cNvSpPr/>
          <p:nvPr/>
        </p:nvSpPr>
        <p:spPr>
          <a:xfrm>
            <a:off x="4454525" y="348107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2" name="Text Box 101"/>
          <p:cNvSpPr txBox="1"/>
          <p:nvPr/>
        </p:nvSpPr>
        <p:spPr>
          <a:xfrm>
            <a:off x="1461770" y="3278505"/>
            <a:ext cx="6273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 b="1">
                <a:solidFill>
                  <a:srgbClr val="FF0000"/>
                </a:solidFill>
                <a:latin typeface="Cambria" panose="02040503050406030204" charset="0"/>
                <a:cs typeface="Cambria" panose="02040503050406030204" charset="0"/>
              </a:rPr>
              <a:t>SNP</a:t>
            </a:r>
            <a:endParaRPr lang="en-US" sz="2000" b="1">
              <a:solidFill>
                <a:srgbClr val="FF0000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04" name="Right Brace 103"/>
          <p:cNvSpPr/>
          <p:nvPr/>
        </p:nvSpPr>
        <p:spPr>
          <a:xfrm>
            <a:off x="6812280" y="3830320"/>
            <a:ext cx="355600" cy="160909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05" name="Straight Connector 104"/>
          <p:cNvCxnSpPr>
            <a:stCxn id="122" idx="6"/>
            <a:endCxn id="123" idx="2"/>
          </p:cNvCxnSpPr>
          <p:nvPr/>
        </p:nvCxnSpPr>
        <p:spPr>
          <a:xfrm flipV="1">
            <a:off x="7898130" y="4196715"/>
            <a:ext cx="2038350" cy="127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ectangles 109"/>
          <p:cNvSpPr/>
          <p:nvPr/>
        </p:nvSpPr>
        <p:spPr>
          <a:xfrm>
            <a:off x="8761730" y="41294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5" name="Text Box 114"/>
          <p:cNvSpPr txBox="1"/>
          <p:nvPr/>
        </p:nvSpPr>
        <p:spPr>
          <a:xfrm>
            <a:off x="1236345" y="2448560"/>
            <a:ext cx="85280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6"/>
                </a:solidFill>
                <a:latin typeface="Cambria" panose="02040503050406030204" charset="0"/>
                <a:cs typeface="Cambria" panose="02040503050406030204" charset="0"/>
              </a:rPr>
              <a:t>H37Rv</a:t>
            </a:r>
            <a:endParaRPr lang="en-US" b="1">
              <a:solidFill>
                <a:schemeClr val="accent6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17" name="Text Box 116"/>
          <p:cNvSpPr txBox="1"/>
          <p:nvPr/>
        </p:nvSpPr>
        <p:spPr>
          <a:xfrm>
            <a:off x="4904105" y="6029325"/>
            <a:ext cx="243395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400"/>
              <a:t>Hop, c’est aligné !</a:t>
            </a:r>
            <a:endParaRPr lang="en-US" sz="2400"/>
          </a:p>
        </p:txBody>
      </p:sp>
      <p:sp>
        <p:nvSpPr>
          <p:cNvPr id="118" name="Text Box 117"/>
          <p:cNvSpPr txBox="1"/>
          <p:nvPr/>
        </p:nvSpPr>
        <p:spPr>
          <a:xfrm>
            <a:off x="7692390" y="5342890"/>
            <a:ext cx="244983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Pseudo-génomes H37Rv</a:t>
            </a:r>
            <a:endParaRPr lang="en-US"/>
          </a:p>
        </p:txBody>
      </p:sp>
      <p:cxnSp>
        <p:nvCxnSpPr>
          <p:cNvPr id="119" name="Elbow Connector 118"/>
          <p:cNvCxnSpPr>
            <a:stCxn id="118" idx="2"/>
            <a:endCxn id="117" idx="3"/>
          </p:cNvCxnSpPr>
          <p:nvPr/>
        </p:nvCxnSpPr>
        <p:spPr>
          <a:xfrm rot="5400000">
            <a:off x="7853363" y="5195888"/>
            <a:ext cx="548640" cy="1579245"/>
          </a:xfrm>
          <a:prstGeom prst="bentConnector2">
            <a:avLst/>
          </a:prstGeom>
          <a:ln w="3810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Text Box 119"/>
          <p:cNvSpPr txBox="1"/>
          <p:nvPr/>
        </p:nvSpPr>
        <p:spPr>
          <a:xfrm>
            <a:off x="1174750" y="6029325"/>
            <a:ext cx="284861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400"/>
              <a:t>Arbre phylogénétique</a:t>
            </a:r>
            <a:endParaRPr lang="en-US" sz="2400"/>
          </a:p>
        </p:txBody>
      </p:sp>
      <p:cxnSp>
        <p:nvCxnSpPr>
          <p:cNvPr id="121" name="Straight Arrow Connector 120"/>
          <p:cNvCxnSpPr>
            <a:stCxn id="117" idx="1"/>
            <a:endCxn id="120" idx="3"/>
          </p:cNvCxnSpPr>
          <p:nvPr/>
        </p:nvCxnSpPr>
        <p:spPr>
          <a:xfrm flipH="1">
            <a:off x="4023360" y="6259830"/>
            <a:ext cx="880745" cy="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2" name="Oval 121"/>
          <p:cNvSpPr/>
          <p:nvPr/>
        </p:nvSpPr>
        <p:spPr>
          <a:xfrm>
            <a:off x="7715250" y="410654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23" name="Oval 122"/>
          <p:cNvSpPr/>
          <p:nvPr/>
        </p:nvSpPr>
        <p:spPr>
          <a:xfrm>
            <a:off x="9936480" y="410527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124" name="Straight Connector 123"/>
          <p:cNvCxnSpPr>
            <a:stCxn id="126" idx="6"/>
            <a:endCxn id="127" idx="2"/>
          </p:cNvCxnSpPr>
          <p:nvPr/>
        </p:nvCxnSpPr>
        <p:spPr>
          <a:xfrm flipV="1">
            <a:off x="7898130" y="4619625"/>
            <a:ext cx="2038350" cy="127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Rectangles 124"/>
          <p:cNvSpPr/>
          <p:nvPr/>
        </p:nvSpPr>
        <p:spPr>
          <a:xfrm>
            <a:off x="8761730" y="455231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7715250" y="452945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9936480" y="452818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128" name="Straight Connector 127"/>
          <p:cNvCxnSpPr>
            <a:stCxn id="130" idx="6"/>
            <a:endCxn id="131" idx="2"/>
          </p:cNvCxnSpPr>
          <p:nvPr/>
        </p:nvCxnSpPr>
        <p:spPr>
          <a:xfrm flipV="1">
            <a:off x="7898130" y="5067300"/>
            <a:ext cx="2038350" cy="127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ectangles 128"/>
          <p:cNvSpPr/>
          <p:nvPr/>
        </p:nvSpPr>
        <p:spPr>
          <a:xfrm>
            <a:off x="8761730" y="499999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7715250" y="497713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9936480" y="497586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32" name="Rectangles 131"/>
          <p:cNvSpPr/>
          <p:nvPr/>
        </p:nvSpPr>
        <p:spPr>
          <a:xfrm>
            <a:off x="9463405" y="455231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3" name="Rectangles 132"/>
          <p:cNvSpPr/>
          <p:nvPr/>
        </p:nvSpPr>
        <p:spPr>
          <a:xfrm>
            <a:off x="9463405" y="499999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4" name="Rectangles 133"/>
          <p:cNvSpPr/>
          <p:nvPr/>
        </p:nvSpPr>
        <p:spPr>
          <a:xfrm>
            <a:off x="8154035" y="499872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5" name="Text Box 134"/>
          <p:cNvSpPr txBox="1"/>
          <p:nvPr/>
        </p:nvSpPr>
        <p:spPr>
          <a:xfrm>
            <a:off x="593090" y="2874645"/>
            <a:ext cx="149606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</a:rPr>
              <a:t>Echantillon A</a:t>
            </a:r>
            <a:endParaRPr lang="en-US" b="1">
              <a:solidFill>
                <a:schemeClr val="accent2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0304780" y="4013835"/>
            <a:ext cx="32575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A</a:t>
            </a:r>
            <a:endParaRPr lang="en-US"/>
          </a:p>
        </p:txBody>
      </p:sp>
      <p:sp>
        <p:nvSpPr>
          <p:cNvPr id="19" name="Text Box 18"/>
          <p:cNvSpPr txBox="1"/>
          <p:nvPr/>
        </p:nvSpPr>
        <p:spPr>
          <a:xfrm>
            <a:off x="10304780" y="4439920"/>
            <a:ext cx="3257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B</a:t>
            </a:r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40080" y="1184275"/>
            <a:ext cx="1990725" cy="754380"/>
          </a:xfrm>
          <a:prstGeom prst="roundRect">
            <a:avLst/>
          </a:prstGeom>
          <a:solidFill>
            <a:srgbClr val="FF33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400">
                <a:latin typeface="Lato Heavy" panose="020F0902020204030203" charset="0"/>
                <a:cs typeface="Lato Heavy" panose="020F0902020204030203" charset="0"/>
              </a:rPr>
              <a:t>Genotube</a:t>
            </a:r>
            <a:endParaRPr lang="en-US" sz="2400">
              <a:latin typeface="Lato Heavy" panose="020F0902020204030203" charset="0"/>
              <a:cs typeface="Lato Heavy" panose="020F0902020204030203" charset="0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3619500" y="1184275"/>
            <a:ext cx="619633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400"/>
              <a:t>phylo</a:t>
            </a:r>
            <a:r>
              <a:rPr lang="en-US" sz="2400" b="1">
                <a:solidFill>
                  <a:srgbClr val="FF0000"/>
                </a:solidFill>
              </a:rPr>
              <a:t>Gen</a:t>
            </a:r>
            <a:r>
              <a:rPr lang="en-US" sz="2400"/>
              <a:t>omic </a:t>
            </a:r>
            <a:r>
              <a:rPr lang="en-US" sz="2400" b="1">
                <a:solidFill>
                  <a:srgbClr val="FF0000"/>
                </a:solidFill>
              </a:rPr>
              <a:t>O</a:t>
            </a:r>
            <a:r>
              <a:rPr lang="en-US" sz="2400"/>
              <a:t>riented Toolkit for </a:t>
            </a:r>
            <a:r>
              <a:rPr lang="en-US" sz="2400" b="1">
                <a:solidFill>
                  <a:srgbClr val="FF0000"/>
                </a:solidFill>
              </a:rPr>
              <a:t>tube</a:t>
            </a:r>
            <a:r>
              <a:rPr lang="en-US" sz="2400"/>
              <a:t>rculosis</a:t>
            </a:r>
            <a:endParaRPr lang="en-US" sz="2400"/>
          </a:p>
        </p:txBody>
      </p:sp>
      <p:sp>
        <p:nvSpPr>
          <p:cNvPr id="22" name="Text Box 21"/>
          <p:cNvSpPr txBox="1"/>
          <p:nvPr/>
        </p:nvSpPr>
        <p:spPr>
          <a:xfrm>
            <a:off x="10304780" y="4881880"/>
            <a:ext cx="3257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C</a:t>
            </a:r>
            <a:endParaRPr lang="en-US"/>
          </a:p>
        </p:txBody>
      </p:sp>
      <p:sp>
        <p:nvSpPr>
          <p:cNvPr id="23" name="Rectangles 22"/>
          <p:cNvSpPr/>
          <p:nvPr/>
        </p:nvSpPr>
        <p:spPr>
          <a:xfrm>
            <a:off x="8234680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4" name="Rectangles 23"/>
          <p:cNvSpPr/>
          <p:nvPr/>
        </p:nvSpPr>
        <p:spPr>
          <a:xfrm>
            <a:off x="8298180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5" name="Rectangles 24"/>
          <p:cNvSpPr/>
          <p:nvPr/>
        </p:nvSpPr>
        <p:spPr>
          <a:xfrm>
            <a:off x="8393430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9" name="Rectangles 58"/>
          <p:cNvSpPr/>
          <p:nvPr/>
        </p:nvSpPr>
        <p:spPr>
          <a:xfrm>
            <a:off x="8456930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0" name="Rectangles 59"/>
          <p:cNvSpPr/>
          <p:nvPr/>
        </p:nvSpPr>
        <p:spPr>
          <a:xfrm>
            <a:off x="9257030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1" name="Rectangles 60"/>
          <p:cNvSpPr/>
          <p:nvPr/>
        </p:nvSpPr>
        <p:spPr>
          <a:xfrm>
            <a:off x="9320530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2" name="Rectangles 61"/>
          <p:cNvSpPr/>
          <p:nvPr/>
        </p:nvSpPr>
        <p:spPr>
          <a:xfrm>
            <a:off x="9415780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3" name="Rectangles 62"/>
          <p:cNvSpPr/>
          <p:nvPr/>
        </p:nvSpPr>
        <p:spPr>
          <a:xfrm>
            <a:off x="9479280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4" name="Rectangles 63"/>
          <p:cNvSpPr/>
          <p:nvPr/>
        </p:nvSpPr>
        <p:spPr>
          <a:xfrm>
            <a:off x="10279380" y="287464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5" name="Rectangles 64"/>
          <p:cNvSpPr/>
          <p:nvPr/>
        </p:nvSpPr>
        <p:spPr>
          <a:xfrm>
            <a:off x="10342880" y="307657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6" name="Rectangles 65"/>
          <p:cNvSpPr/>
          <p:nvPr/>
        </p:nvSpPr>
        <p:spPr>
          <a:xfrm>
            <a:off x="10438130" y="327850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7" name="Rectangles 66"/>
          <p:cNvSpPr/>
          <p:nvPr/>
        </p:nvSpPr>
        <p:spPr>
          <a:xfrm>
            <a:off x="10501630" y="3480435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68" name="Straight Connector 67"/>
          <p:cNvCxnSpPr>
            <a:stCxn id="69" idx="6"/>
            <a:endCxn id="70" idx="2"/>
          </p:cNvCxnSpPr>
          <p:nvPr/>
        </p:nvCxnSpPr>
        <p:spPr>
          <a:xfrm>
            <a:off x="7750175" y="2632710"/>
            <a:ext cx="321818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7567295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10968355" y="2541270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1" name="Rectangles 70"/>
          <p:cNvSpPr/>
          <p:nvPr/>
        </p:nvSpPr>
        <p:spPr>
          <a:xfrm>
            <a:off x="9829800" y="28721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2" name="Rectangles 71"/>
          <p:cNvSpPr/>
          <p:nvPr/>
        </p:nvSpPr>
        <p:spPr>
          <a:xfrm>
            <a:off x="9829800" y="307657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3" name="Rectangles 72"/>
          <p:cNvSpPr/>
          <p:nvPr/>
        </p:nvSpPr>
        <p:spPr>
          <a:xfrm>
            <a:off x="9829800" y="325882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4" name="Rectangles 73"/>
          <p:cNvSpPr/>
          <p:nvPr/>
        </p:nvSpPr>
        <p:spPr>
          <a:xfrm>
            <a:off x="9829800" y="348107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5" name="Text Box 74"/>
          <p:cNvSpPr txBox="1"/>
          <p:nvPr/>
        </p:nvSpPr>
        <p:spPr>
          <a:xfrm>
            <a:off x="6837045" y="3278505"/>
            <a:ext cx="6273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 b="1">
                <a:solidFill>
                  <a:srgbClr val="FF0000"/>
                </a:solidFill>
                <a:latin typeface="Cambria" panose="02040503050406030204" charset="0"/>
                <a:cs typeface="Cambria" panose="02040503050406030204" charset="0"/>
              </a:rPr>
              <a:t>SNP</a:t>
            </a:r>
            <a:endParaRPr lang="en-US" sz="2000" b="1">
              <a:solidFill>
                <a:srgbClr val="FF0000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6" name="Text Box 75"/>
          <p:cNvSpPr txBox="1"/>
          <p:nvPr/>
        </p:nvSpPr>
        <p:spPr>
          <a:xfrm>
            <a:off x="6611620" y="2448560"/>
            <a:ext cx="85280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6"/>
                </a:solidFill>
                <a:latin typeface="Cambria" panose="02040503050406030204" charset="0"/>
                <a:cs typeface="Cambria" panose="02040503050406030204" charset="0"/>
              </a:rPr>
              <a:t>H37Rv</a:t>
            </a:r>
            <a:endParaRPr lang="en-US" b="1">
              <a:solidFill>
                <a:schemeClr val="accent6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7" name="Text Box 76"/>
          <p:cNvSpPr txBox="1"/>
          <p:nvPr/>
        </p:nvSpPr>
        <p:spPr>
          <a:xfrm>
            <a:off x="5968365" y="2874645"/>
            <a:ext cx="14935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</a:rPr>
              <a:t>Echantillon B</a:t>
            </a:r>
            <a:endParaRPr lang="en-US" b="1">
              <a:solidFill>
                <a:schemeClr val="accent2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57" name="Rectangles 156"/>
          <p:cNvSpPr/>
          <p:nvPr/>
        </p:nvSpPr>
        <p:spPr>
          <a:xfrm>
            <a:off x="2859405" y="434848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8" name="Rectangles 157"/>
          <p:cNvSpPr/>
          <p:nvPr/>
        </p:nvSpPr>
        <p:spPr>
          <a:xfrm>
            <a:off x="2922905" y="455041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9" name="Rectangles 158"/>
          <p:cNvSpPr/>
          <p:nvPr/>
        </p:nvSpPr>
        <p:spPr>
          <a:xfrm>
            <a:off x="3018155" y="475234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0" name="Rectangles 159"/>
          <p:cNvSpPr/>
          <p:nvPr/>
        </p:nvSpPr>
        <p:spPr>
          <a:xfrm>
            <a:off x="3081655" y="495427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1" name="Rectangles 160"/>
          <p:cNvSpPr/>
          <p:nvPr/>
        </p:nvSpPr>
        <p:spPr>
          <a:xfrm>
            <a:off x="3881755" y="434848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2" name="Rectangles 161"/>
          <p:cNvSpPr/>
          <p:nvPr/>
        </p:nvSpPr>
        <p:spPr>
          <a:xfrm>
            <a:off x="3945255" y="455041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3" name="Rectangles 162"/>
          <p:cNvSpPr/>
          <p:nvPr/>
        </p:nvSpPr>
        <p:spPr>
          <a:xfrm>
            <a:off x="4040505" y="475234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4" name="Rectangles 163"/>
          <p:cNvSpPr/>
          <p:nvPr/>
        </p:nvSpPr>
        <p:spPr>
          <a:xfrm>
            <a:off x="4104005" y="495427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5" name="Rectangles 164"/>
          <p:cNvSpPr/>
          <p:nvPr/>
        </p:nvSpPr>
        <p:spPr>
          <a:xfrm>
            <a:off x="4904105" y="434848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6" name="Rectangles 165"/>
          <p:cNvSpPr/>
          <p:nvPr/>
        </p:nvSpPr>
        <p:spPr>
          <a:xfrm>
            <a:off x="4967605" y="455041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7" name="Rectangles 166"/>
          <p:cNvSpPr/>
          <p:nvPr/>
        </p:nvSpPr>
        <p:spPr>
          <a:xfrm>
            <a:off x="5062855" y="475234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8" name="Rectangles 167"/>
          <p:cNvSpPr/>
          <p:nvPr/>
        </p:nvSpPr>
        <p:spPr>
          <a:xfrm>
            <a:off x="5126355" y="4954270"/>
            <a:ext cx="777875" cy="117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69" name="Straight Connector 168"/>
          <p:cNvCxnSpPr>
            <a:stCxn id="170" idx="6"/>
            <a:endCxn id="171" idx="2"/>
          </p:cNvCxnSpPr>
          <p:nvPr/>
        </p:nvCxnSpPr>
        <p:spPr>
          <a:xfrm>
            <a:off x="2374900" y="4106545"/>
            <a:ext cx="321818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/>
          <p:cNvSpPr/>
          <p:nvPr/>
        </p:nvSpPr>
        <p:spPr>
          <a:xfrm>
            <a:off x="2192020" y="401510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1" name="Oval 170"/>
          <p:cNvSpPr/>
          <p:nvPr/>
        </p:nvSpPr>
        <p:spPr>
          <a:xfrm>
            <a:off x="5593080" y="4015105"/>
            <a:ext cx="182880" cy="1828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2" name="Rectangles 171"/>
          <p:cNvSpPr/>
          <p:nvPr/>
        </p:nvSpPr>
        <p:spPr>
          <a:xfrm>
            <a:off x="4454525" y="434594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3" name="Rectangles 172"/>
          <p:cNvSpPr/>
          <p:nvPr/>
        </p:nvSpPr>
        <p:spPr>
          <a:xfrm>
            <a:off x="4454525" y="4550410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4" name="Rectangles 173"/>
          <p:cNvSpPr/>
          <p:nvPr/>
        </p:nvSpPr>
        <p:spPr>
          <a:xfrm>
            <a:off x="4454525" y="473265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5" name="Rectangles 174"/>
          <p:cNvSpPr/>
          <p:nvPr/>
        </p:nvSpPr>
        <p:spPr>
          <a:xfrm>
            <a:off x="4454525" y="4954905"/>
            <a:ext cx="76200" cy="13716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76" name="Text Box 175"/>
          <p:cNvSpPr txBox="1"/>
          <p:nvPr/>
        </p:nvSpPr>
        <p:spPr>
          <a:xfrm>
            <a:off x="1461770" y="4752340"/>
            <a:ext cx="6273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 b="1">
                <a:solidFill>
                  <a:srgbClr val="FF0000"/>
                </a:solidFill>
                <a:latin typeface="Cambria" panose="02040503050406030204" charset="0"/>
                <a:cs typeface="Cambria" panose="02040503050406030204" charset="0"/>
              </a:rPr>
              <a:t>SNP</a:t>
            </a:r>
            <a:endParaRPr lang="en-US" sz="2000" b="1">
              <a:solidFill>
                <a:srgbClr val="FF0000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7" name="Text Box 176"/>
          <p:cNvSpPr txBox="1"/>
          <p:nvPr/>
        </p:nvSpPr>
        <p:spPr>
          <a:xfrm>
            <a:off x="1236345" y="3922395"/>
            <a:ext cx="85280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6"/>
                </a:solidFill>
                <a:latin typeface="Cambria" panose="02040503050406030204" charset="0"/>
                <a:cs typeface="Cambria" panose="02040503050406030204" charset="0"/>
              </a:rPr>
              <a:t>H37Rv</a:t>
            </a:r>
            <a:endParaRPr lang="en-US" b="1">
              <a:solidFill>
                <a:schemeClr val="accent6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8" name="Text Box 177"/>
          <p:cNvSpPr txBox="1"/>
          <p:nvPr/>
        </p:nvSpPr>
        <p:spPr>
          <a:xfrm>
            <a:off x="593090" y="4348480"/>
            <a:ext cx="14935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b="1">
                <a:solidFill>
                  <a:schemeClr val="accent2"/>
                </a:solidFill>
                <a:latin typeface="Cambria" panose="02040503050406030204" charset="0"/>
                <a:cs typeface="Cambria" panose="02040503050406030204" charset="0"/>
              </a:rPr>
              <a:t>Echantillon B</a:t>
            </a:r>
            <a:endParaRPr lang="en-US" b="1">
              <a:solidFill>
                <a:schemeClr val="accent2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9" name="Text Box 178"/>
          <p:cNvSpPr txBox="1"/>
          <p:nvPr/>
        </p:nvSpPr>
        <p:spPr>
          <a:xfrm>
            <a:off x="4934585" y="1852930"/>
            <a:ext cx="3561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Alignement sur génome de référence</a:t>
            </a:r>
            <a:endParaRPr lang="en-US"/>
          </a:p>
        </p:txBody>
      </p:sp>
      <p:sp>
        <p:nvSpPr>
          <p:cNvPr id="15" name="Text Box 14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5/13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Modèle de phylogénie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492125" y="1431925"/>
            <a:ext cx="207391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/>
              <a:t>Phylogénie ADN :</a:t>
            </a:r>
            <a:endParaRPr lang="en-US" sz="2000"/>
          </a:p>
        </p:txBody>
      </p:sp>
      <p:sp>
        <p:nvSpPr>
          <p:cNvPr id="63" name="Text Box 62"/>
          <p:cNvSpPr txBox="1"/>
          <p:nvPr/>
        </p:nvSpPr>
        <p:spPr>
          <a:xfrm>
            <a:off x="492125" y="1830705"/>
            <a:ext cx="4242435" cy="922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Diversité intra-spécifique (&lt;150,000 ans)</a:t>
            </a:r>
            <a:endParaRPr lang="en-US"/>
          </a:p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&lt; 1 mutation par codon</a:t>
            </a:r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6/13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Modèle de phylogénie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492125" y="1431925"/>
            <a:ext cx="207391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/>
              <a:t>Phylogénie ADN :</a:t>
            </a:r>
            <a:endParaRPr lang="en-US" sz="2000"/>
          </a:p>
        </p:txBody>
      </p:sp>
      <p:sp>
        <p:nvSpPr>
          <p:cNvPr id="63" name="Text Box 62"/>
          <p:cNvSpPr txBox="1"/>
          <p:nvPr/>
        </p:nvSpPr>
        <p:spPr>
          <a:xfrm>
            <a:off x="492125" y="1830705"/>
            <a:ext cx="4242435" cy="922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Diversité intra-spécifique (&lt;150,000 ans)</a:t>
            </a:r>
            <a:endParaRPr lang="en-US"/>
          </a:p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&lt; 1 mutation par codon</a:t>
            </a:r>
            <a:endParaRPr lang="en-US"/>
          </a:p>
        </p:txBody>
      </p:sp>
      <p:sp>
        <p:nvSpPr>
          <p:cNvPr id="64" name="Text Box 63"/>
          <p:cNvSpPr txBox="1"/>
          <p:nvPr/>
        </p:nvSpPr>
        <p:spPr>
          <a:xfrm>
            <a:off x="5614670" y="1431925"/>
            <a:ext cx="20599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/>
              <a:t>Génome complet :</a:t>
            </a:r>
            <a:endParaRPr lang="en-US" sz="2000"/>
          </a:p>
        </p:txBody>
      </p:sp>
      <p:sp>
        <p:nvSpPr>
          <p:cNvPr id="65" name="Text Box 64"/>
          <p:cNvSpPr txBox="1"/>
          <p:nvPr/>
        </p:nvSpPr>
        <p:spPr>
          <a:xfrm>
            <a:off x="5614670" y="1830705"/>
            <a:ext cx="6052185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Pas suffisamment de variants pour faire des sous-ensembles</a:t>
            </a:r>
            <a:endParaRPr lang="en-US"/>
          </a:p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Pas de transferts horizontaux donc variants globalement cohérents avec la phylogénie</a:t>
            </a:r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6/13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Modèle de phylogénie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492125" y="1431925"/>
            <a:ext cx="207391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/>
              <a:t>Phylogénie ADN :</a:t>
            </a:r>
            <a:endParaRPr lang="en-US" sz="200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"/>
          <a:srcRect l="19283" t="21845" r="19283" b="7282"/>
          <a:stretch>
            <a:fillRect/>
          </a:stretch>
        </p:blipFill>
        <p:spPr>
          <a:xfrm>
            <a:off x="3959225" y="5072380"/>
            <a:ext cx="1304925" cy="1390650"/>
          </a:xfrm>
          <a:prstGeom prst="rect">
            <a:avLst/>
          </a:prstGeom>
        </p:spPr>
      </p:pic>
      <p:sp>
        <p:nvSpPr>
          <p:cNvPr id="60" name="Text Box 59"/>
          <p:cNvSpPr txBox="1"/>
          <p:nvPr/>
        </p:nvSpPr>
        <p:spPr>
          <a:xfrm>
            <a:off x="918845" y="6094730"/>
            <a:ext cx="30403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>
                <a:sym typeface="+mn-ea"/>
              </a:rPr>
              <a:t>G(enerale) T(ime) R(eversible)</a:t>
            </a:r>
            <a:endParaRPr lang="en-US"/>
          </a:p>
        </p:txBody>
      </p:sp>
      <p:sp>
        <p:nvSpPr>
          <p:cNvPr id="63" name="Text Box 62"/>
          <p:cNvSpPr txBox="1"/>
          <p:nvPr/>
        </p:nvSpPr>
        <p:spPr>
          <a:xfrm>
            <a:off x="492125" y="1830705"/>
            <a:ext cx="4242435" cy="922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Diversité intra-spécifique (&lt;150,000 ans)</a:t>
            </a:r>
            <a:endParaRPr lang="en-US"/>
          </a:p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&lt; 1 mutation par codon</a:t>
            </a:r>
            <a:endParaRPr lang="en-US"/>
          </a:p>
        </p:txBody>
      </p:sp>
      <p:sp>
        <p:nvSpPr>
          <p:cNvPr id="64" name="Text Box 63"/>
          <p:cNvSpPr txBox="1"/>
          <p:nvPr/>
        </p:nvSpPr>
        <p:spPr>
          <a:xfrm>
            <a:off x="5614670" y="1431925"/>
            <a:ext cx="205994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/>
              <a:t>Génome complet :</a:t>
            </a:r>
            <a:endParaRPr lang="en-US" sz="2000"/>
          </a:p>
        </p:txBody>
      </p:sp>
      <p:sp>
        <p:nvSpPr>
          <p:cNvPr id="65" name="Text Box 64"/>
          <p:cNvSpPr txBox="1"/>
          <p:nvPr/>
        </p:nvSpPr>
        <p:spPr>
          <a:xfrm>
            <a:off x="5614670" y="1830705"/>
            <a:ext cx="6052185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Pas suffisamment de variants pour faire des sous-ensembles</a:t>
            </a:r>
            <a:endParaRPr lang="en-US"/>
          </a:p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Pas de transferts horizontaux donc variants globalement cohérents avec la phylogénie</a:t>
            </a:r>
            <a:endParaRPr lang="en-US"/>
          </a:p>
        </p:txBody>
      </p:sp>
      <p:sp>
        <p:nvSpPr>
          <p:cNvPr id="66" name="Text Box 65"/>
          <p:cNvSpPr txBox="1"/>
          <p:nvPr/>
        </p:nvSpPr>
        <p:spPr>
          <a:xfrm>
            <a:off x="492125" y="3642360"/>
            <a:ext cx="305498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/>
              <a:t>Hypothèses sur l’évolution :</a:t>
            </a:r>
            <a:endParaRPr lang="en-US" sz="2000"/>
          </a:p>
        </p:txBody>
      </p:sp>
      <p:sp>
        <p:nvSpPr>
          <p:cNvPr id="67" name="Text Box 66"/>
          <p:cNvSpPr txBox="1"/>
          <p:nvPr/>
        </p:nvSpPr>
        <p:spPr>
          <a:xfrm>
            <a:off x="492125" y="4041140"/>
            <a:ext cx="4894580" cy="133794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Tout le génome évolue à la même vitesse</a:t>
            </a:r>
            <a:endParaRPr lang="en-US"/>
          </a:p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Tout les échantillons évoluent à la même vitesse</a:t>
            </a:r>
            <a:endParaRPr lang="en-US"/>
          </a:p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Modèle GTR</a:t>
            </a:r>
            <a:endParaRPr lang="en-US"/>
          </a:p>
        </p:txBody>
      </p:sp>
      <p:sp>
        <p:nvSpPr>
          <p:cNvPr id="68" name="Text Box 67"/>
          <p:cNvSpPr txBox="1"/>
          <p:nvPr/>
        </p:nvSpPr>
        <p:spPr>
          <a:xfrm>
            <a:off x="5614670" y="3642360"/>
            <a:ext cx="122047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/>
              <a:t>Méthode :</a:t>
            </a:r>
            <a:endParaRPr lang="en-US" sz="2000"/>
          </a:p>
        </p:txBody>
      </p:sp>
      <p:sp>
        <p:nvSpPr>
          <p:cNvPr id="69" name="Text Box 68"/>
          <p:cNvSpPr txBox="1"/>
          <p:nvPr/>
        </p:nvSpPr>
        <p:spPr>
          <a:xfrm>
            <a:off x="5614670" y="4041140"/>
            <a:ext cx="4380230" cy="5067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 fontAlgn="auto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/>
              <a:t>Maximum de vraisemblance avec RAxML</a:t>
            </a:r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6/13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7" name="Rectangles 56"/>
          <p:cNvSpPr/>
          <p:nvPr/>
        </p:nvSpPr>
        <p:spPr>
          <a:xfrm>
            <a:off x="970280" y="1555750"/>
            <a:ext cx="34290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Présentation d’un problème de recherche</a:t>
            </a:r>
            <a:endParaRPr lang="en-US" sz="3200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120" name="Text Box 119"/>
          <p:cNvSpPr txBox="1"/>
          <p:nvPr/>
        </p:nvSpPr>
        <p:spPr>
          <a:xfrm>
            <a:off x="408305" y="1219200"/>
            <a:ext cx="612330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400"/>
              <a:t>PE / PPE / Régions Répétées / Elements mobiles</a:t>
            </a:r>
            <a:endParaRPr lang="en-US" sz="2400"/>
          </a:p>
        </p:txBody>
      </p:sp>
      <p:sp>
        <p:nvSpPr>
          <p:cNvPr id="2" name="Text Box 1"/>
          <p:cNvSpPr txBox="1"/>
          <p:nvPr/>
        </p:nvSpPr>
        <p:spPr>
          <a:xfrm>
            <a:off x="1876425" y="2784475"/>
            <a:ext cx="1470660" cy="460375"/>
          </a:xfrm>
          <a:prstGeom prst="rect">
            <a:avLst/>
          </a:prstGeom>
          <a:solidFill>
            <a:srgbClr val="C00000"/>
          </a:solidFill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400">
                <a:solidFill>
                  <a:schemeClr val="bg1"/>
                </a:solidFill>
              </a:rPr>
              <a:t>MASKED</a:t>
            </a:r>
            <a:endParaRPr lang="en-US" sz="2400">
              <a:solidFill>
                <a:schemeClr val="bg1"/>
              </a:solidFill>
            </a:endParaRPr>
          </a:p>
        </p:txBody>
      </p:sp>
      <p:cxnSp>
        <p:nvCxnSpPr>
          <p:cNvPr id="7" name="Straight Connector 6"/>
          <p:cNvCxnSpPr>
            <a:stCxn id="13" idx="6"/>
            <a:endCxn id="3" idx="2"/>
          </p:cNvCxnSpPr>
          <p:nvPr/>
        </p:nvCxnSpPr>
        <p:spPr>
          <a:xfrm flipV="1">
            <a:off x="5045075" y="2464435"/>
            <a:ext cx="294005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816475" y="235077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7985125" y="235013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" name="Rectangles 4"/>
          <p:cNvSpPr/>
          <p:nvPr/>
        </p:nvSpPr>
        <p:spPr>
          <a:xfrm>
            <a:off x="5239385" y="2368550"/>
            <a:ext cx="434975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Rectangles 5"/>
          <p:cNvSpPr/>
          <p:nvPr/>
        </p:nvSpPr>
        <p:spPr>
          <a:xfrm>
            <a:off x="6260465" y="2368550"/>
            <a:ext cx="154940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s 7"/>
          <p:cNvSpPr/>
          <p:nvPr/>
        </p:nvSpPr>
        <p:spPr>
          <a:xfrm>
            <a:off x="7198360" y="2368550"/>
            <a:ext cx="180340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9" name="Straight Connector 8"/>
          <p:cNvCxnSpPr>
            <a:stCxn id="10" idx="6"/>
            <a:endCxn id="11" idx="2"/>
          </p:cNvCxnSpPr>
          <p:nvPr/>
        </p:nvCxnSpPr>
        <p:spPr>
          <a:xfrm flipV="1">
            <a:off x="5045075" y="3007995"/>
            <a:ext cx="294005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816475" y="289433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7985125" y="289369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2" name="Rectangles 11"/>
          <p:cNvSpPr/>
          <p:nvPr/>
        </p:nvSpPr>
        <p:spPr>
          <a:xfrm>
            <a:off x="5239385" y="2912110"/>
            <a:ext cx="434975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ectangles 13"/>
          <p:cNvSpPr/>
          <p:nvPr/>
        </p:nvSpPr>
        <p:spPr>
          <a:xfrm>
            <a:off x="6260465" y="2912110"/>
            <a:ext cx="155575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7198360" y="2912110"/>
            <a:ext cx="180340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17" idx="6"/>
            <a:endCxn id="18" idx="2"/>
          </p:cNvCxnSpPr>
          <p:nvPr/>
        </p:nvCxnSpPr>
        <p:spPr>
          <a:xfrm flipV="1">
            <a:off x="5045075" y="3551555"/>
            <a:ext cx="294005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4816475" y="343789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7985125" y="343725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9" name="Rectangles 18"/>
          <p:cNvSpPr/>
          <p:nvPr/>
        </p:nvSpPr>
        <p:spPr>
          <a:xfrm>
            <a:off x="5239385" y="3455670"/>
            <a:ext cx="434975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Rectangles 19"/>
          <p:cNvSpPr/>
          <p:nvPr/>
        </p:nvSpPr>
        <p:spPr>
          <a:xfrm>
            <a:off x="6260465" y="3455670"/>
            <a:ext cx="155575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1" name="Rectangles 20"/>
          <p:cNvSpPr/>
          <p:nvPr/>
        </p:nvSpPr>
        <p:spPr>
          <a:xfrm>
            <a:off x="7198360" y="3456940"/>
            <a:ext cx="180340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22" name="Straight Connector 21"/>
          <p:cNvCxnSpPr>
            <a:stCxn id="23" idx="6"/>
            <a:endCxn id="24" idx="2"/>
          </p:cNvCxnSpPr>
          <p:nvPr/>
        </p:nvCxnSpPr>
        <p:spPr>
          <a:xfrm flipV="1">
            <a:off x="9912350" y="2463800"/>
            <a:ext cx="164846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9683750" y="235013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11560810" y="234950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28" name="Straight Connector 27"/>
          <p:cNvCxnSpPr>
            <a:stCxn id="29" idx="6"/>
            <a:endCxn id="30" idx="2"/>
          </p:cNvCxnSpPr>
          <p:nvPr/>
        </p:nvCxnSpPr>
        <p:spPr>
          <a:xfrm flipV="1">
            <a:off x="9912350" y="3007360"/>
            <a:ext cx="164846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9683750" y="289369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11560810" y="289306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34" name="Straight Connector 33"/>
          <p:cNvCxnSpPr>
            <a:stCxn id="35" idx="6"/>
            <a:endCxn id="36" idx="2"/>
          </p:cNvCxnSpPr>
          <p:nvPr/>
        </p:nvCxnSpPr>
        <p:spPr>
          <a:xfrm flipV="1">
            <a:off x="9912350" y="3550920"/>
            <a:ext cx="164846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9683750" y="343725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11560810" y="343662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04" name="Right Brace 103"/>
          <p:cNvSpPr/>
          <p:nvPr/>
        </p:nvSpPr>
        <p:spPr>
          <a:xfrm>
            <a:off x="8770620" y="2204085"/>
            <a:ext cx="355600" cy="1609090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40" name="Elbow Connector 39"/>
          <p:cNvCxnSpPr>
            <a:stCxn id="57" idx="2"/>
            <a:endCxn id="2" idx="1"/>
          </p:cNvCxnSpPr>
          <p:nvPr/>
        </p:nvCxnSpPr>
        <p:spPr>
          <a:xfrm rot="5400000" flipV="1">
            <a:off x="893763" y="2032318"/>
            <a:ext cx="1230630" cy="734695"/>
          </a:xfrm>
          <a:prstGeom prst="bentConnector2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Right Brace 41"/>
          <p:cNvSpPr/>
          <p:nvPr/>
        </p:nvSpPr>
        <p:spPr>
          <a:xfrm>
            <a:off x="3649345" y="2202180"/>
            <a:ext cx="355600" cy="1609090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7" name="Text Box 46"/>
          <p:cNvSpPr txBox="1"/>
          <p:nvPr/>
        </p:nvSpPr>
        <p:spPr>
          <a:xfrm>
            <a:off x="4826000" y="324485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🤡</a:t>
            </a:r>
            <a:endParaRPr lang="en-US"/>
          </a:p>
        </p:txBody>
      </p:sp>
      <p:sp>
        <p:nvSpPr>
          <p:cNvPr id="25" name="Text Box 24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7/13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" name="Rectangles 25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Présentation d’un problème de recherche</a:t>
            </a:r>
            <a:endParaRPr lang="en-US" sz="3200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57" name="Rectangles 56"/>
          <p:cNvSpPr/>
          <p:nvPr/>
        </p:nvSpPr>
        <p:spPr>
          <a:xfrm>
            <a:off x="970280" y="1555750"/>
            <a:ext cx="34290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0" name="Text Box 119"/>
          <p:cNvSpPr txBox="1"/>
          <p:nvPr/>
        </p:nvSpPr>
        <p:spPr>
          <a:xfrm>
            <a:off x="408305" y="1219200"/>
            <a:ext cx="612330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400"/>
              <a:t>PE / PPE / Régions Répétées / Elements mobiles</a:t>
            </a:r>
            <a:endParaRPr lang="en-US" sz="2400"/>
          </a:p>
        </p:txBody>
      </p:sp>
      <p:sp>
        <p:nvSpPr>
          <p:cNvPr id="2" name="Text Box 1"/>
          <p:cNvSpPr txBox="1"/>
          <p:nvPr/>
        </p:nvSpPr>
        <p:spPr>
          <a:xfrm>
            <a:off x="1876425" y="2784475"/>
            <a:ext cx="1470660" cy="460375"/>
          </a:xfrm>
          <a:prstGeom prst="rect">
            <a:avLst/>
          </a:prstGeom>
          <a:solidFill>
            <a:srgbClr val="C00000"/>
          </a:solidFill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400">
                <a:solidFill>
                  <a:schemeClr val="bg1"/>
                </a:solidFill>
              </a:rPr>
              <a:t>MASKED</a:t>
            </a:r>
            <a:endParaRPr lang="en-US" sz="2400">
              <a:solidFill>
                <a:schemeClr val="bg1"/>
              </a:solidFill>
            </a:endParaRPr>
          </a:p>
        </p:txBody>
      </p:sp>
      <p:cxnSp>
        <p:nvCxnSpPr>
          <p:cNvPr id="7" name="Straight Connector 6"/>
          <p:cNvCxnSpPr>
            <a:stCxn id="13" idx="6"/>
            <a:endCxn id="3" idx="2"/>
          </p:cNvCxnSpPr>
          <p:nvPr/>
        </p:nvCxnSpPr>
        <p:spPr>
          <a:xfrm flipV="1">
            <a:off x="5045075" y="2464435"/>
            <a:ext cx="294005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816475" y="235077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7985125" y="235013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" name="Rectangles 4"/>
          <p:cNvSpPr/>
          <p:nvPr/>
        </p:nvSpPr>
        <p:spPr>
          <a:xfrm>
            <a:off x="5239385" y="2368550"/>
            <a:ext cx="434975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Rectangles 5"/>
          <p:cNvSpPr/>
          <p:nvPr/>
        </p:nvSpPr>
        <p:spPr>
          <a:xfrm>
            <a:off x="6260465" y="2368550"/>
            <a:ext cx="154940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s 7"/>
          <p:cNvSpPr/>
          <p:nvPr/>
        </p:nvSpPr>
        <p:spPr>
          <a:xfrm>
            <a:off x="7198360" y="2368550"/>
            <a:ext cx="180340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9" name="Straight Connector 8"/>
          <p:cNvCxnSpPr>
            <a:stCxn id="10" idx="6"/>
            <a:endCxn id="11" idx="2"/>
          </p:cNvCxnSpPr>
          <p:nvPr/>
        </p:nvCxnSpPr>
        <p:spPr>
          <a:xfrm flipV="1">
            <a:off x="5045075" y="3007995"/>
            <a:ext cx="294005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816475" y="289433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7985125" y="289369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2" name="Rectangles 11"/>
          <p:cNvSpPr/>
          <p:nvPr/>
        </p:nvSpPr>
        <p:spPr>
          <a:xfrm>
            <a:off x="5239385" y="2912110"/>
            <a:ext cx="434975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ectangles 13"/>
          <p:cNvSpPr/>
          <p:nvPr/>
        </p:nvSpPr>
        <p:spPr>
          <a:xfrm>
            <a:off x="6260465" y="2912110"/>
            <a:ext cx="155575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7198360" y="2912110"/>
            <a:ext cx="180340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17" idx="6"/>
            <a:endCxn id="18" idx="2"/>
          </p:cNvCxnSpPr>
          <p:nvPr/>
        </p:nvCxnSpPr>
        <p:spPr>
          <a:xfrm flipV="1">
            <a:off x="5045075" y="3551555"/>
            <a:ext cx="294005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4816475" y="343789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7985125" y="343725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9" name="Rectangles 18"/>
          <p:cNvSpPr/>
          <p:nvPr/>
        </p:nvSpPr>
        <p:spPr>
          <a:xfrm>
            <a:off x="5239385" y="3455670"/>
            <a:ext cx="434975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Rectangles 19"/>
          <p:cNvSpPr/>
          <p:nvPr/>
        </p:nvSpPr>
        <p:spPr>
          <a:xfrm>
            <a:off x="6260465" y="3455670"/>
            <a:ext cx="155575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1" name="Rectangles 20"/>
          <p:cNvSpPr/>
          <p:nvPr/>
        </p:nvSpPr>
        <p:spPr>
          <a:xfrm>
            <a:off x="7198360" y="3456940"/>
            <a:ext cx="180340" cy="19113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22" name="Straight Connector 21"/>
          <p:cNvCxnSpPr>
            <a:stCxn id="23" idx="6"/>
            <a:endCxn id="24" idx="2"/>
          </p:cNvCxnSpPr>
          <p:nvPr/>
        </p:nvCxnSpPr>
        <p:spPr>
          <a:xfrm flipV="1">
            <a:off x="9912350" y="2463800"/>
            <a:ext cx="164846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9683750" y="235013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11560810" y="234950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28" name="Straight Connector 27"/>
          <p:cNvCxnSpPr>
            <a:stCxn id="29" idx="6"/>
            <a:endCxn id="30" idx="2"/>
          </p:cNvCxnSpPr>
          <p:nvPr/>
        </p:nvCxnSpPr>
        <p:spPr>
          <a:xfrm flipV="1">
            <a:off x="9912350" y="3007360"/>
            <a:ext cx="164846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9683750" y="289369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11560810" y="289306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34" name="Straight Connector 33"/>
          <p:cNvCxnSpPr>
            <a:stCxn id="35" idx="6"/>
            <a:endCxn id="36" idx="2"/>
          </p:cNvCxnSpPr>
          <p:nvPr/>
        </p:nvCxnSpPr>
        <p:spPr>
          <a:xfrm flipV="1">
            <a:off x="9912350" y="3550920"/>
            <a:ext cx="1648460" cy="63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9683750" y="343725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11560810" y="343662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04" name="Right Brace 103"/>
          <p:cNvSpPr/>
          <p:nvPr/>
        </p:nvSpPr>
        <p:spPr>
          <a:xfrm>
            <a:off x="8770620" y="2204085"/>
            <a:ext cx="355600" cy="1609090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40" name="Elbow Connector 39"/>
          <p:cNvCxnSpPr>
            <a:stCxn id="57" idx="2"/>
            <a:endCxn id="2" idx="1"/>
          </p:cNvCxnSpPr>
          <p:nvPr/>
        </p:nvCxnSpPr>
        <p:spPr>
          <a:xfrm rot="5400000" flipV="1">
            <a:off x="893763" y="2032318"/>
            <a:ext cx="1230630" cy="734695"/>
          </a:xfrm>
          <a:prstGeom prst="bentConnector2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Right Brace 41"/>
          <p:cNvSpPr/>
          <p:nvPr/>
        </p:nvSpPr>
        <p:spPr>
          <a:xfrm>
            <a:off x="3649345" y="2202180"/>
            <a:ext cx="355600" cy="1609090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3" name="Text Box 42"/>
          <p:cNvSpPr txBox="1"/>
          <p:nvPr/>
        </p:nvSpPr>
        <p:spPr>
          <a:xfrm>
            <a:off x="657225" y="4682490"/>
            <a:ext cx="339661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>
              <a:buFont typeface="Arial" panose="02080604020202020204" pitchFamily="34" charset="0"/>
              <a:buChar char="•"/>
            </a:pPr>
            <a:r>
              <a:rPr lang="en-US" sz="1600"/>
              <a:t>Régions non vérifiées depuis 10 ans</a:t>
            </a:r>
            <a:endParaRPr lang="en-US" sz="1600"/>
          </a:p>
        </p:txBody>
      </p:sp>
      <p:sp>
        <p:nvSpPr>
          <p:cNvPr id="45" name="Text Box 44"/>
          <p:cNvSpPr txBox="1"/>
          <p:nvPr/>
        </p:nvSpPr>
        <p:spPr>
          <a:xfrm>
            <a:off x="657225" y="5356860"/>
            <a:ext cx="607695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>
              <a:buFont typeface="Arial" panose="02080604020202020204" pitchFamily="34" charset="0"/>
              <a:buChar char="•"/>
            </a:pPr>
            <a:r>
              <a:rPr lang="en-US" sz="1600"/>
              <a:t>Le bruit est aléatoire et le signal phylogénétique va dans un seul sens</a:t>
            </a:r>
            <a:endParaRPr lang="en-US" sz="1600"/>
          </a:p>
        </p:txBody>
      </p:sp>
      <p:sp>
        <p:nvSpPr>
          <p:cNvPr id="46" name="Text Box 45"/>
          <p:cNvSpPr txBox="1"/>
          <p:nvPr/>
        </p:nvSpPr>
        <p:spPr>
          <a:xfrm>
            <a:off x="657860" y="6031230"/>
            <a:ext cx="362267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>
              <a:buFont typeface="Arial" panose="02080604020202020204" pitchFamily="34" charset="0"/>
              <a:buChar char="•"/>
            </a:pPr>
            <a:r>
              <a:rPr lang="en-US" sz="1600"/>
              <a:t>De toute façon on sait mieux les autres</a:t>
            </a:r>
            <a:endParaRPr lang="en-US" sz="1600"/>
          </a:p>
        </p:txBody>
      </p:sp>
      <p:sp>
        <p:nvSpPr>
          <p:cNvPr id="47" name="Text Box 46"/>
          <p:cNvSpPr txBox="1"/>
          <p:nvPr/>
        </p:nvSpPr>
        <p:spPr>
          <a:xfrm>
            <a:off x="4826000" y="324485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🤡</a:t>
            </a:r>
            <a:endParaRPr lang="en-US"/>
          </a:p>
        </p:txBody>
      </p:sp>
      <p:sp>
        <p:nvSpPr>
          <p:cNvPr id="48" name="Text Box 47"/>
          <p:cNvSpPr txBox="1"/>
          <p:nvPr/>
        </p:nvSpPr>
        <p:spPr>
          <a:xfrm>
            <a:off x="657225" y="5019675"/>
            <a:ext cx="292290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>
              <a:buFont typeface="Arial" panose="02080604020202020204" pitchFamily="34" charset="0"/>
              <a:buChar char="•"/>
            </a:pPr>
            <a:r>
              <a:rPr lang="en-US" sz="1600"/>
              <a:t>On a d’excellents échantillons</a:t>
            </a:r>
            <a:endParaRPr lang="en-US" sz="160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1"/>
          <a:srcRect l="17942" t="3887" r="18997" b="13074"/>
          <a:stretch>
            <a:fillRect/>
          </a:stretch>
        </p:blipFill>
        <p:spPr>
          <a:xfrm>
            <a:off x="9046210" y="5297170"/>
            <a:ext cx="972185" cy="955675"/>
          </a:xfrm>
          <a:prstGeom prst="rect">
            <a:avLst/>
          </a:prstGeom>
        </p:spPr>
      </p:pic>
      <p:sp>
        <p:nvSpPr>
          <p:cNvPr id="55" name="Text Box 54"/>
          <p:cNvSpPr txBox="1"/>
          <p:nvPr/>
        </p:nvSpPr>
        <p:spPr>
          <a:xfrm>
            <a:off x="7524115" y="4879340"/>
            <a:ext cx="401701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1600"/>
              <a:t>PAS BESOIN D’EXCLURE CES REGIONS !</a:t>
            </a:r>
            <a:endParaRPr lang="en-US" sz="1600"/>
          </a:p>
        </p:txBody>
      </p:sp>
      <p:sp>
        <p:nvSpPr>
          <p:cNvPr id="56" name="Text Box 55"/>
          <p:cNvSpPr txBox="1"/>
          <p:nvPr/>
        </p:nvSpPr>
        <p:spPr>
          <a:xfrm>
            <a:off x="648970" y="4345305"/>
            <a:ext cx="32727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>
              <a:buFont typeface="Arial" panose="02080604020202020204" pitchFamily="34" charset="0"/>
              <a:buChar char="•"/>
            </a:pPr>
            <a:r>
              <a:rPr lang="en-US" sz="1600"/>
              <a:t>Sensibilité +++ &amp; filtres optimaux</a:t>
            </a:r>
            <a:endParaRPr lang="en-US" sz="1600"/>
          </a:p>
        </p:txBody>
      </p:sp>
      <p:sp>
        <p:nvSpPr>
          <p:cNvPr id="58" name="Text Box 57"/>
          <p:cNvSpPr txBox="1"/>
          <p:nvPr/>
        </p:nvSpPr>
        <p:spPr>
          <a:xfrm>
            <a:off x="657860" y="5694045"/>
            <a:ext cx="224091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>
              <a:buFont typeface="Arial" panose="02080604020202020204" pitchFamily="34" charset="0"/>
              <a:buChar char="•"/>
            </a:pPr>
            <a:r>
              <a:rPr lang="en-US" sz="1600"/>
              <a:t>10% du génome max.</a:t>
            </a:r>
            <a:endParaRPr lang="en-US" sz="1600"/>
          </a:p>
        </p:txBody>
      </p:sp>
      <p:sp>
        <p:nvSpPr>
          <p:cNvPr id="25" name="Text Box 24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7/13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La 10ème lignée de </a:t>
            </a:r>
            <a:r>
              <a:rPr lang="en-US" sz="3200" i="1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M. tuberculosis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935" y="1576070"/>
            <a:ext cx="4563110" cy="502285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241935" y="954405"/>
            <a:ext cx="2007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latin typeface="Cambria" panose="02040503050406030204" charset="0"/>
                <a:cs typeface="Cambria" panose="02040503050406030204" charset="0"/>
              </a:rPr>
              <a:t>Ngabonziza - 2020</a:t>
            </a:r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6" name="Text Box 55"/>
          <p:cNvSpPr txBox="1"/>
          <p:nvPr/>
        </p:nvSpPr>
        <p:spPr>
          <a:xfrm>
            <a:off x="3894455" y="1002030"/>
            <a:ext cx="1405255" cy="24511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p>
            <a:pPr indent="0" algn="ctr">
              <a:buFont typeface="Arial" panose="02080604020202020204" pitchFamily="34" charset="0"/>
              <a:buNone/>
            </a:pPr>
            <a:r>
              <a:rPr lang="en-US" sz="1000">
                <a:latin typeface="Cambria" panose="02040503050406030204" charset="0"/>
                <a:cs typeface="Cambria" panose="02040503050406030204" charset="0"/>
              </a:rPr>
              <a:t>Région</a:t>
            </a:r>
            <a:endParaRPr lang="en-US" sz="10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3895090" y="1722755"/>
            <a:ext cx="1405255" cy="275590"/>
          </a:xfrm>
          <a:prstGeom prst="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Asie 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895090" y="2474595"/>
            <a:ext cx="1405255" cy="275590"/>
          </a:xfrm>
          <a:prstGeom prst="rect">
            <a:avLst/>
          </a:prstGeom>
          <a:solidFill>
            <a:srgbClr val="7030A0"/>
          </a:solidFill>
          <a:ln w="38100">
            <a:noFill/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Asie du Sud-Est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3895090" y="3133725"/>
            <a:ext cx="1405255" cy="275590"/>
          </a:xfrm>
          <a:prstGeom prst="rect">
            <a:avLst/>
          </a:prstGeom>
          <a:solidFill>
            <a:srgbClr val="C00000"/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Europe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3895090" y="4016375"/>
            <a:ext cx="1405255" cy="275590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Afrique de l’est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3895090" y="4654550"/>
            <a:ext cx="1405255" cy="275590"/>
          </a:xfrm>
          <a:prstGeom prst="rect">
            <a:avLst/>
          </a:prstGeom>
          <a:solidFill>
            <a:srgbClr val="7D521D"/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Afrique de l’ouest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3895090" y="5334000"/>
            <a:ext cx="1405255" cy="275590"/>
          </a:xfrm>
          <a:prstGeom prst="rect">
            <a:avLst/>
          </a:prstGeom>
          <a:solidFill>
            <a:schemeClr val="accent6">
              <a:lumMod val="50000"/>
            </a:schemeClr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Afrique de l’ouest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3895090" y="6203950"/>
            <a:ext cx="1405255" cy="27559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Afrique de l’ouest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8/13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s 15"/>
          <p:cNvSpPr/>
          <p:nvPr/>
        </p:nvSpPr>
        <p:spPr>
          <a:xfrm>
            <a:off x="0" y="-1143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Mon parcours</a:t>
            </a:r>
            <a:endParaRPr lang="en-US" sz="3200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cxnSp>
        <p:nvCxnSpPr>
          <p:cNvPr id="12" name="Straight Connector 11"/>
          <p:cNvCxnSpPr>
            <a:stCxn id="15" idx="4"/>
            <a:endCxn id="5" idx="0"/>
          </p:cNvCxnSpPr>
          <p:nvPr/>
        </p:nvCxnSpPr>
        <p:spPr>
          <a:xfrm>
            <a:off x="3728085" y="2875915"/>
            <a:ext cx="0" cy="387350"/>
          </a:xfrm>
          <a:prstGeom prst="line">
            <a:avLst/>
          </a:prstGeom>
          <a:ln w="101600" cmpd="dbl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7" idx="2"/>
          </p:cNvCxnSpPr>
          <p:nvPr/>
        </p:nvCxnSpPr>
        <p:spPr>
          <a:xfrm flipH="1" flipV="1">
            <a:off x="3829050" y="3375660"/>
            <a:ext cx="1095375" cy="1905"/>
          </a:xfrm>
          <a:prstGeom prst="line">
            <a:avLst/>
          </a:prstGeom>
          <a:ln w="101600" cmpd="dbl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3" idx="4"/>
            <a:endCxn id="15" idx="0"/>
          </p:cNvCxnSpPr>
          <p:nvPr/>
        </p:nvCxnSpPr>
        <p:spPr>
          <a:xfrm rot="5400000">
            <a:off x="4018280" y="1626870"/>
            <a:ext cx="730250" cy="1310640"/>
          </a:xfrm>
          <a:prstGeom prst="bentConnector3">
            <a:avLst>
              <a:gd name="adj1" fmla="val 65652"/>
            </a:avLst>
          </a:prstGeom>
          <a:ln w="101600" cmpd="dbl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038725" y="2875915"/>
            <a:ext cx="0" cy="730250"/>
          </a:xfrm>
          <a:prstGeom prst="line">
            <a:avLst/>
          </a:prstGeom>
          <a:ln w="101600" cmpd="dbl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924425" y="264731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0" name="Straight Connector 9"/>
          <p:cNvCxnSpPr>
            <a:stCxn id="7" idx="4"/>
            <a:endCxn id="8" idx="0"/>
          </p:cNvCxnSpPr>
          <p:nvPr/>
        </p:nvCxnSpPr>
        <p:spPr>
          <a:xfrm>
            <a:off x="5038725" y="3491865"/>
            <a:ext cx="0" cy="587375"/>
          </a:xfrm>
          <a:prstGeom prst="line">
            <a:avLst/>
          </a:prstGeom>
          <a:ln w="101600" cmpd="dbl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4924425" y="326326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924425" y="407924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Text Box 25"/>
          <p:cNvSpPr txBox="1"/>
          <p:nvPr/>
        </p:nvSpPr>
        <p:spPr>
          <a:xfrm>
            <a:off x="5429885" y="1917065"/>
            <a:ext cx="254254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 sz="1600">
                <a:latin typeface="Cambria" panose="02040503050406030204" charset="0"/>
                <a:cs typeface="Cambria" panose="02040503050406030204" charset="0"/>
              </a:rPr>
              <a:t>Licence Biologie Santé</a:t>
            </a:r>
            <a:endParaRPr lang="en-US" sz="16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5429885" y="2930525"/>
            <a:ext cx="25431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 sz="1600">
                <a:latin typeface="Cambria" panose="02040503050406030204" charset="0"/>
                <a:cs typeface="Cambria" panose="02040503050406030204" charset="0"/>
              </a:rPr>
              <a:t>Master bioinformatique</a:t>
            </a:r>
            <a:endParaRPr lang="en-US" sz="16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429885" y="3742055"/>
            <a:ext cx="254317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 sz="1600">
                <a:latin typeface="Cambria" panose="02040503050406030204" charset="0"/>
                <a:cs typeface="Cambria" panose="02040503050406030204" charset="0"/>
              </a:rPr>
              <a:t>Doctorat en Evolution</a:t>
            </a:r>
            <a:endParaRPr lang="en-US" sz="16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3613785" y="326326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924425" y="168846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4" name="Straight Connector 13"/>
          <p:cNvCxnSpPr>
            <a:stCxn id="13" idx="4"/>
            <a:endCxn id="6" idx="0"/>
          </p:cNvCxnSpPr>
          <p:nvPr/>
        </p:nvCxnSpPr>
        <p:spPr>
          <a:xfrm>
            <a:off x="5038725" y="1917065"/>
            <a:ext cx="0" cy="730250"/>
          </a:xfrm>
          <a:prstGeom prst="line">
            <a:avLst/>
          </a:prstGeom>
          <a:ln w="101600" cmpd="dbl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613785" y="264731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Text Box 19"/>
          <p:cNvSpPr txBox="1"/>
          <p:nvPr/>
        </p:nvSpPr>
        <p:spPr>
          <a:xfrm>
            <a:off x="3026410" y="2592705"/>
            <a:ext cx="51054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buFont typeface="Arial" panose="02080604020202020204" pitchFamily="34" charset="0"/>
              <a:buNone/>
            </a:pPr>
            <a:r>
              <a:rPr lang="en-US" sz="1600" b="1">
                <a:latin typeface="Cambria" panose="02040503050406030204" charset="0"/>
                <a:cs typeface="Cambria" panose="02040503050406030204" charset="0"/>
              </a:rPr>
              <a:t>M1</a:t>
            </a:r>
            <a:endParaRPr lang="en-US" sz="1600" b="1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3036570" y="3209290"/>
            <a:ext cx="4953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buFont typeface="Arial" panose="02080604020202020204" pitchFamily="34" charset="0"/>
              <a:buNone/>
            </a:pPr>
            <a:r>
              <a:rPr lang="en-US" sz="1600" b="1">
                <a:latin typeface="Cambria" panose="02040503050406030204" charset="0"/>
                <a:cs typeface="Cambria" panose="02040503050406030204" charset="0"/>
              </a:rPr>
              <a:t>M2</a:t>
            </a:r>
            <a:endParaRPr lang="en-US" sz="1600" b="1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4947285" y="2305050"/>
            <a:ext cx="182880" cy="182880"/>
          </a:xfrm>
          <a:prstGeom prst="ellipse">
            <a:avLst/>
          </a:prstGeom>
          <a:solidFill>
            <a:srgbClr val="7030A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3" name="Text Box 22"/>
          <p:cNvSpPr txBox="1"/>
          <p:nvPr/>
        </p:nvSpPr>
        <p:spPr>
          <a:xfrm>
            <a:off x="5229860" y="2228215"/>
            <a:ext cx="51054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just">
              <a:buFont typeface="Arial" panose="02080604020202020204" pitchFamily="34" charset="0"/>
              <a:buNone/>
            </a:pPr>
            <a:r>
              <a:rPr lang="en-US" sz="1600" b="1">
                <a:latin typeface="Cambria" panose="02040503050406030204" charset="0"/>
                <a:cs typeface="Cambria" panose="02040503050406030204" charset="0"/>
              </a:rPr>
              <a:t>L3</a:t>
            </a:r>
            <a:endParaRPr lang="en-US" sz="1600" b="1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05165" y="1759585"/>
            <a:ext cx="1610360" cy="72834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8815" y="2763520"/>
            <a:ext cx="1610360" cy="72834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2465" y="3835400"/>
            <a:ext cx="1610360" cy="728345"/>
          </a:xfrm>
          <a:prstGeom prst="rect">
            <a:avLst/>
          </a:prstGeom>
        </p:spPr>
      </p:pic>
      <p:cxnSp>
        <p:nvCxnSpPr>
          <p:cNvPr id="28" name="Straight Arrow Connector 27"/>
          <p:cNvCxnSpPr>
            <a:stCxn id="24" idx="2"/>
            <a:endCxn id="25" idx="0"/>
          </p:cNvCxnSpPr>
          <p:nvPr/>
        </p:nvCxnSpPr>
        <p:spPr>
          <a:xfrm flipH="1">
            <a:off x="9103995" y="2487930"/>
            <a:ext cx="6350" cy="2755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5" idx="2"/>
          </p:cNvCxnSpPr>
          <p:nvPr/>
        </p:nvCxnSpPr>
        <p:spPr>
          <a:xfrm flipH="1">
            <a:off x="9097645" y="3491865"/>
            <a:ext cx="6350" cy="34353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910" y="1759585"/>
            <a:ext cx="1995805" cy="698500"/>
          </a:xfrm>
          <a:prstGeom prst="rect">
            <a:avLst/>
          </a:prstGeom>
        </p:spPr>
      </p:pic>
      <p:sp>
        <p:nvSpPr>
          <p:cNvPr id="32" name="Text Box 31"/>
          <p:cNvSpPr txBox="1"/>
          <p:nvPr/>
        </p:nvSpPr>
        <p:spPr>
          <a:xfrm>
            <a:off x="648970" y="4438015"/>
            <a:ext cx="672020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>
                <a:latin typeface="Cambria" panose="02040503050406030204" charset="0"/>
                <a:cs typeface="Cambria" panose="02040503050406030204" charset="0"/>
              </a:rPr>
              <a:t>Environs ~ 13/20 tout le temps</a:t>
            </a:r>
            <a:endParaRPr lang="en-US">
              <a:latin typeface="Cambria" panose="02040503050406030204" charset="0"/>
              <a:cs typeface="Cambria" panose="02040503050406030204" charset="0"/>
            </a:endParaRPr>
          </a:p>
          <a:p>
            <a:pPr indent="0" algn="just">
              <a:buFont typeface="Arial" panose="02080604020202020204" pitchFamily="34" charset="0"/>
              <a:buNone/>
            </a:pPr>
            <a:endParaRPr lang="en-US">
              <a:latin typeface="Cambria" panose="02040503050406030204" charset="0"/>
              <a:cs typeface="Cambria" panose="02040503050406030204" charset="0"/>
            </a:endParaRPr>
          </a:p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>
                <a:latin typeface="Cambria" panose="02040503050406030204" charset="0"/>
                <a:cs typeface="Cambria" panose="02040503050406030204" charset="0"/>
              </a:rPr>
              <a:t>Difficile de trouver une thèse (bioinformatique ++ / évolution - )</a:t>
            </a:r>
            <a:endParaRPr lang="en-US">
              <a:latin typeface="Cambria" panose="02040503050406030204" charset="0"/>
              <a:cs typeface="Cambria" panose="02040503050406030204" charset="0"/>
            </a:endParaRPr>
          </a:p>
          <a:p>
            <a:pPr marL="171450" indent="-171450" algn="just">
              <a:buFont typeface="Arial" panose="02080604020202020204" pitchFamily="34" charset="0"/>
              <a:buChar char="•"/>
            </a:pPr>
            <a:endParaRPr lang="en-US">
              <a:latin typeface="Cambria" panose="02040503050406030204" charset="0"/>
              <a:cs typeface="Cambria" panose="02040503050406030204" charset="0"/>
            </a:endParaRPr>
          </a:p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>
                <a:latin typeface="Cambria" panose="02040503050406030204" charset="0"/>
                <a:cs typeface="Cambria" panose="02040503050406030204" charset="0"/>
              </a:rPr>
              <a:t>Loupé 2 fois les concours de l’école doctorale :)</a:t>
            </a:r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1/13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La 10ème lignée de </a:t>
            </a:r>
            <a:r>
              <a:rPr lang="en-US" sz="3200" i="1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M. tuberculosis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935" y="1576070"/>
            <a:ext cx="4563110" cy="502285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241935" y="954405"/>
            <a:ext cx="2007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latin typeface="Cambria" panose="02040503050406030204" charset="0"/>
                <a:cs typeface="Cambria" panose="02040503050406030204" charset="0"/>
              </a:rPr>
              <a:t>Ngabonziza - 2020</a:t>
            </a:r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6" name="Text Box 55"/>
          <p:cNvSpPr txBox="1"/>
          <p:nvPr/>
        </p:nvSpPr>
        <p:spPr>
          <a:xfrm>
            <a:off x="3894455" y="1002030"/>
            <a:ext cx="1405255" cy="24511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p>
            <a:pPr indent="0" algn="ctr">
              <a:buFont typeface="Arial" panose="02080604020202020204" pitchFamily="34" charset="0"/>
              <a:buNone/>
            </a:pPr>
            <a:r>
              <a:rPr lang="en-US" sz="1000">
                <a:latin typeface="Cambria" panose="02040503050406030204" charset="0"/>
                <a:cs typeface="Cambria" panose="02040503050406030204" charset="0"/>
              </a:rPr>
              <a:t>Région</a:t>
            </a:r>
            <a:endParaRPr lang="en-US" sz="10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3895090" y="1722755"/>
            <a:ext cx="1405255" cy="275590"/>
          </a:xfrm>
          <a:prstGeom prst="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Asie 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895090" y="2474595"/>
            <a:ext cx="1405255" cy="275590"/>
          </a:xfrm>
          <a:prstGeom prst="rect">
            <a:avLst/>
          </a:prstGeom>
          <a:solidFill>
            <a:srgbClr val="7030A0"/>
          </a:solidFill>
          <a:ln w="38100">
            <a:noFill/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Asie du Sud-Est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3895090" y="3133725"/>
            <a:ext cx="1405255" cy="275590"/>
          </a:xfrm>
          <a:prstGeom prst="rect">
            <a:avLst/>
          </a:prstGeom>
          <a:solidFill>
            <a:srgbClr val="C00000"/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Europe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3895090" y="4016375"/>
            <a:ext cx="1405255" cy="275590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Afrique de l’est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3895090" y="4654550"/>
            <a:ext cx="1405255" cy="275590"/>
          </a:xfrm>
          <a:prstGeom prst="rect">
            <a:avLst/>
          </a:prstGeom>
          <a:solidFill>
            <a:srgbClr val="7D521D"/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Afrique de l’ouest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3895090" y="5334000"/>
            <a:ext cx="1405255" cy="275590"/>
          </a:xfrm>
          <a:prstGeom prst="rect">
            <a:avLst/>
          </a:prstGeom>
          <a:solidFill>
            <a:schemeClr val="accent6">
              <a:lumMod val="50000"/>
            </a:schemeClr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Afrique de l’ouest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3895090" y="6203950"/>
            <a:ext cx="1405255" cy="27559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Afrique de l’ouest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rcRect l="8981" t="4129"/>
          <a:stretch>
            <a:fillRect/>
          </a:stretch>
        </p:blipFill>
        <p:spPr>
          <a:xfrm>
            <a:off x="5979160" y="1180465"/>
            <a:ext cx="5864860" cy="4612640"/>
          </a:xfrm>
          <a:prstGeom prst="rect">
            <a:avLst/>
          </a:prstGeom>
        </p:spPr>
      </p:pic>
      <p:sp>
        <p:nvSpPr>
          <p:cNvPr id="19" name="Rectangles 18"/>
          <p:cNvSpPr/>
          <p:nvPr/>
        </p:nvSpPr>
        <p:spPr>
          <a:xfrm>
            <a:off x="132715" y="3883025"/>
            <a:ext cx="5259070" cy="271653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40" name="Elbow Connector 39"/>
          <p:cNvCxnSpPr>
            <a:stCxn id="19" idx="3"/>
            <a:endCxn id="15" idx="1"/>
          </p:cNvCxnSpPr>
          <p:nvPr/>
        </p:nvCxnSpPr>
        <p:spPr>
          <a:xfrm flipV="1">
            <a:off x="5391785" y="3486785"/>
            <a:ext cx="587375" cy="1754505"/>
          </a:xfrm>
          <a:prstGeom prst="bentConnector3">
            <a:avLst>
              <a:gd name="adj1" fmla="val 50054"/>
            </a:avLst>
          </a:prstGeom>
          <a:ln w="3810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 Box 1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8/13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La 10ème lignée de </a:t>
            </a:r>
            <a:r>
              <a:rPr lang="en-US" sz="3200" i="1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M. tuberculosis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935" y="1576070"/>
            <a:ext cx="4563110" cy="502285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241935" y="954405"/>
            <a:ext cx="2007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latin typeface="Cambria" panose="02040503050406030204" charset="0"/>
                <a:cs typeface="Cambria" panose="02040503050406030204" charset="0"/>
              </a:rPr>
              <a:t>Ngabonziza - 2020</a:t>
            </a:r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6" name="Text Box 55"/>
          <p:cNvSpPr txBox="1"/>
          <p:nvPr/>
        </p:nvSpPr>
        <p:spPr>
          <a:xfrm>
            <a:off x="3894455" y="1002030"/>
            <a:ext cx="1405255" cy="24511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p>
            <a:pPr indent="0" algn="ctr">
              <a:buFont typeface="Arial" panose="02080604020202020204" pitchFamily="34" charset="0"/>
              <a:buNone/>
            </a:pPr>
            <a:r>
              <a:rPr lang="en-US" sz="1000">
                <a:latin typeface="Cambria" panose="02040503050406030204" charset="0"/>
                <a:cs typeface="Cambria" panose="02040503050406030204" charset="0"/>
              </a:rPr>
              <a:t>Région</a:t>
            </a:r>
            <a:endParaRPr lang="en-US" sz="10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3895090" y="1722755"/>
            <a:ext cx="1405255" cy="275590"/>
          </a:xfrm>
          <a:prstGeom prst="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Asie 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895090" y="2474595"/>
            <a:ext cx="1405255" cy="275590"/>
          </a:xfrm>
          <a:prstGeom prst="rect">
            <a:avLst/>
          </a:prstGeom>
          <a:solidFill>
            <a:srgbClr val="7030A0"/>
          </a:solidFill>
          <a:ln w="38100">
            <a:noFill/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Asie du Sud-Est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3895090" y="3133725"/>
            <a:ext cx="1405255" cy="275590"/>
          </a:xfrm>
          <a:prstGeom prst="rect">
            <a:avLst/>
          </a:prstGeom>
          <a:solidFill>
            <a:srgbClr val="C00000"/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Europe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3895090" y="4016375"/>
            <a:ext cx="1405255" cy="275590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Afrique de l’est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3895090" y="4654550"/>
            <a:ext cx="1405255" cy="275590"/>
          </a:xfrm>
          <a:prstGeom prst="rect">
            <a:avLst/>
          </a:prstGeom>
          <a:solidFill>
            <a:srgbClr val="7D521D"/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Afrique de l’ouest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3895090" y="5334000"/>
            <a:ext cx="1405255" cy="275590"/>
          </a:xfrm>
          <a:prstGeom prst="rect">
            <a:avLst/>
          </a:prstGeom>
          <a:solidFill>
            <a:schemeClr val="accent6">
              <a:lumMod val="50000"/>
            </a:schemeClr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Afrique de l’ouest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3895090" y="6203950"/>
            <a:ext cx="1405255" cy="27559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Afrique de l’ouest</a:t>
            </a:r>
            <a:endParaRPr lang="en-US" sz="12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rcRect l="8981" t="4129"/>
          <a:stretch>
            <a:fillRect/>
          </a:stretch>
        </p:blipFill>
        <p:spPr>
          <a:xfrm>
            <a:off x="5979160" y="1180465"/>
            <a:ext cx="5864860" cy="4612640"/>
          </a:xfrm>
          <a:prstGeom prst="rect">
            <a:avLst/>
          </a:prstGeom>
        </p:spPr>
      </p:pic>
      <p:sp>
        <p:nvSpPr>
          <p:cNvPr id="16" name="Left Arrow 15"/>
          <p:cNvSpPr/>
          <p:nvPr/>
        </p:nvSpPr>
        <p:spPr>
          <a:xfrm rot="19860000">
            <a:off x="10226675" y="2667635"/>
            <a:ext cx="822960" cy="579120"/>
          </a:xfrm>
          <a:prstGeom prst="leftArrow">
            <a:avLst/>
          </a:prstGeom>
          <a:solidFill>
            <a:srgbClr val="14CD6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7" name="Explosion 1 16"/>
          <p:cNvSpPr/>
          <p:nvPr/>
        </p:nvSpPr>
        <p:spPr>
          <a:xfrm>
            <a:off x="10529570" y="2211705"/>
            <a:ext cx="942975" cy="1000125"/>
          </a:xfrm>
          <a:prstGeom prst="irregularSeal1">
            <a:avLst/>
          </a:prstGeom>
          <a:solidFill>
            <a:srgbClr val="14CD6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p>
            <a:pPr algn="ctr"/>
            <a:endParaRPr lang="en-US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highlight>
                <a:srgbClr val="FF0000"/>
              </a:highlight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10624185" y="2504440"/>
            <a:ext cx="75311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>
                <a:solidFill>
                  <a:schemeClr val="tx1"/>
                </a:solidFill>
                <a:latin typeface="Lato Heavy" panose="020F0902020204030203" charset="0"/>
                <a:cs typeface="Lato Heavy" panose="020F0902020204030203" charset="0"/>
              </a:rPr>
              <a:t>L10 !</a:t>
            </a:r>
            <a:endParaRPr lang="en-US">
              <a:solidFill>
                <a:schemeClr val="tx1"/>
              </a:solidFill>
              <a:latin typeface="Lato Heavy" panose="020F0902020204030203" charset="0"/>
              <a:cs typeface="Lato Heavy" panose="020F0902020204030203" charset="0"/>
            </a:endParaRPr>
          </a:p>
        </p:txBody>
      </p:sp>
      <p:sp>
        <p:nvSpPr>
          <p:cNvPr id="46" name="Text Box 45"/>
          <p:cNvSpPr txBox="1"/>
          <p:nvPr/>
        </p:nvSpPr>
        <p:spPr>
          <a:xfrm>
            <a:off x="5979160" y="5955030"/>
            <a:ext cx="601599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 algn="l">
              <a:buFont typeface="Arial" panose="02080604020202020204" pitchFamily="34" charset="0"/>
              <a:buChar char="•"/>
            </a:pPr>
            <a:r>
              <a:rPr lang="en-US" sz="1600"/>
              <a:t>Un chainon manquant dans l’histoire évolutive de la sp. </a:t>
            </a:r>
            <a:r>
              <a:rPr lang="en-US" sz="1600" i="1"/>
              <a:t>africanum</a:t>
            </a:r>
            <a:r>
              <a:rPr lang="en-US" sz="1600"/>
              <a:t> ?</a:t>
            </a:r>
            <a:endParaRPr lang="en-US" sz="1600"/>
          </a:p>
          <a:p>
            <a:pPr marL="285750" indent="-285750" algn="l">
              <a:buFont typeface="Arial" panose="02080604020202020204" pitchFamily="34" charset="0"/>
              <a:buChar char="•"/>
            </a:pPr>
            <a:r>
              <a:rPr lang="en-US" sz="1600"/>
              <a:t>Régions peu séquencées</a:t>
            </a:r>
            <a:endParaRPr lang="en-US" sz="1600"/>
          </a:p>
        </p:txBody>
      </p:sp>
      <p:sp>
        <p:nvSpPr>
          <p:cNvPr id="19" name="Rectangles 18"/>
          <p:cNvSpPr/>
          <p:nvPr/>
        </p:nvSpPr>
        <p:spPr>
          <a:xfrm>
            <a:off x="132715" y="3883025"/>
            <a:ext cx="5259070" cy="271653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40" name="Elbow Connector 39"/>
          <p:cNvCxnSpPr>
            <a:stCxn id="19" idx="3"/>
            <a:endCxn id="15" idx="1"/>
          </p:cNvCxnSpPr>
          <p:nvPr/>
        </p:nvCxnSpPr>
        <p:spPr>
          <a:xfrm flipV="1">
            <a:off x="5391785" y="3486785"/>
            <a:ext cx="587375" cy="1754505"/>
          </a:xfrm>
          <a:prstGeom prst="bentConnector3">
            <a:avLst>
              <a:gd name="adj1" fmla="val 50054"/>
            </a:avLst>
          </a:prstGeom>
          <a:ln w="3810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 Box 1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8/13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Reconstruire une phylogénie de </a:t>
            </a:r>
            <a:r>
              <a:rPr lang="en-US" sz="3200" i="1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M. tub</a:t>
            </a:r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 sp. </a:t>
            </a:r>
            <a:r>
              <a:rPr lang="en-US" sz="3200" i="1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africanum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pic>
        <p:nvPicPr>
          <p:cNvPr id="32" name="Picture 31" descr="2kShEppqQOEWjwPbVvpYPQ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3281" t="4172" r="80938" b="26520"/>
          <a:stretch>
            <a:fillRect/>
          </a:stretch>
        </p:blipFill>
        <p:spPr>
          <a:xfrm>
            <a:off x="266700" y="1077595"/>
            <a:ext cx="1924050" cy="4431030"/>
          </a:xfrm>
          <a:prstGeom prst="rect">
            <a:avLst/>
          </a:prstGeom>
        </p:spPr>
      </p:pic>
      <p:sp>
        <p:nvSpPr>
          <p:cNvPr id="36" name="Text Box 35"/>
          <p:cNvSpPr txBox="1"/>
          <p:nvPr/>
        </p:nvSpPr>
        <p:spPr>
          <a:xfrm>
            <a:off x="6610985" y="1462405"/>
            <a:ext cx="508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Premier arbre (non-publié), enraciné avec la lignée 8</a:t>
            </a:r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2190750" y="2275205"/>
            <a:ext cx="9499600" cy="3153410"/>
            <a:chOff x="3450" y="3708"/>
            <a:chExt cx="14960" cy="4966"/>
          </a:xfrm>
        </p:grpSpPr>
        <p:pic>
          <p:nvPicPr>
            <p:cNvPr id="33" name="Picture 32" descr="2kShEppqQOEWjwPbVvpYPQ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18906" t="16091" r="67500" b="5810"/>
            <a:stretch>
              <a:fillRect/>
            </a:stretch>
          </p:blipFill>
          <p:spPr>
            <a:xfrm rot="5400000">
              <a:off x="8447" y="-1289"/>
              <a:ext cx="4966" cy="14961"/>
            </a:xfrm>
            <a:prstGeom prst="rect">
              <a:avLst/>
            </a:prstGeom>
          </p:spPr>
        </p:pic>
        <p:sp>
          <p:nvSpPr>
            <p:cNvPr id="35" name="Left Arrow 34"/>
            <p:cNvSpPr/>
            <p:nvPr/>
          </p:nvSpPr>
          <p:spPr>
            <a:xfrm rot="19860000">
              <a:off x="9625" y="6916"/>
              <a:ext cx="1296" cy="912"/>
            </a:xfrm>
            <a:prstGeom prst="leftArrow">
              <a:avLst/>
            </a:prstGeom>
            <a:solidFill>
              <a:srgbClr val="14CD6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37" name="Explosion 1 36"/>
            <p:cNvSpPr/>
            <p:nvPr/>
          </p:nvSpPr>
          <p:spPr>
            <a:xfrm>
              <a:off x="10387" y="6288"/>
              <a:ext cx="1485" cy="1575"/>
            </a:xfrm>
            <a:prstGeom prst="irregularSeal1">
              <a:avLst/>
            </a:prstGeom>
            <a:solidFill>
              <a:srgbClr val="14CD6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</a:bodyPr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ighlight>
                  <a:srgbClr val="FF0000"/>
                </a:highlight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38" name="Text Box 37"/>
            <p:cNvSpPr txBox="1"/>
            <p:nvPr/>
          </p:nvSpPr>
          <p:spPr>
            <a:xfrm>
              <a:off x="10536" y="6749"/>
              <a:ext cx="1186" cy="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4"/>
                  </a:solidFill>
                </a14:hiddenFill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p>
              <a:r>
                <a:rPr lang="en-US">
                  <a:solidFill>
                    <a:schemeClr val="tx1"/>
                  </a:solidFill>
                  <a:latin typeface="Lato Heavy" panose="020F0902020204030203" charset="0"/>
                  <a:cs typeface="Lato Heavy" panose="020F0902020204030203" charset="0"/>
                </a:rPr>
                <a:t>L10 !</a:t>
              </a:r>
              <a:endParaRPr lang="en-US">
                <a:solidFill>
                  <a:schemeClr val="tx1"/>
                </a:solidFill>
                <a:latin typeface="Lato Heavy" panose="020F0902020204030203" charset="0"/>
                <a:cs typeface="Lato Heavy" panose="020F0902020204030203" charset="0"/>
              </a:endParaRPr>
            </a:p>
          </p:txBody>
        </p:sp>
      </p:grpSp>
      <p:sp>
        <p:nvSpPr>
          <p:cNvPr id="40" name="Text Box 39"/>
          <p:cNvSpPr txBox="1"/>
          <p:nvPr/>
        </p:nvSpPr>
        <p:spPr>
          <a:xfrm>
            <a:off x="8737600" y="5864860"/>
            <a:ext cx="549910" cy="398780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2000">
                <a:latin typeface="Cambria" panose="02040503050406030204" charset="0"/>
                <a:cs typeface="Cambria" panose="02040503050406030204" charset="0"/>
              </a:rPr>
              <a:t>L9</a:t>
            </a:r>
            <a:endParaRPr lang="en-US" sz="20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41" name="Text Box 40"/>
          <p:cNvSpPr txBox="1"/>
          <p:nvPr/>
        </p:nvSpPr>
        <p:spPr>
          <a:xfrm>
            <a:off x="2964180" y="5874385"/>
            <a:ext cx="491490" cy="398780"/>
          </a:xfrm>
          <a:prstGeom prst="rect">
            <a:avLst/>
          </a:prstGeom>
          <a:solidFill>
            <a:schemeClr val="accent6">
              <a:lumMod val="50000"/>
            </a:schemeClr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2000">
                <a:solidFill>
                  <a:schemeClr val="bg1"/>
                </a:solidFill>
                <a:latin typeface="Cambria" panose="02040503050406030204" charset="0"/>
                <a:cs typeface="Cambria" panose="02040503050406030204" charset="0"/>
              </a:rPr>
              <a:t>L6</a:t>
            </a:r>
            <a:endParaRPr lang="en-US" sz="2000">
              <a:solidFill>
                <a:schemeClr val="bg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42" name="Text Box 41"/>
          <p:cNvSpPr txBox="1"/>
          <p:nvPr/>
        </p:nvSpPr>
        <p:spPr>
          <a:xfrm>
            <a:off x="5792470" y="5864860"/>
            <a:ext cx="608330" cy="398780"/>
          </a:xfrm>
          <a:prstGeom prst="rect">
            <a:avLst/>
          </a:prstGeom>
          <a:solidFill>
            <a:srgbClr val="14CD68"/>
          </a:solidFill>
          <a:ln w="38100"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20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</a:rPr>
              <a:t>L10</a:t>
            </a:r>
            <a:endParaRPr lang="en-US" sz="2000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43" name="Straight Arrow Connector 42"/>
          <p:cNvCxnSpPr>
            <a:stCxn id="41" idx="3"/>
            <a:endCxn id="42" idx="1"/>
          </p:cNvCxnSpPr>
          <p:nvPr/>
        </p:nvCxnSpPr>
        <p:spPr>
          <a:xfrm flipV="1">
            <a:off x="3455670" y="6064250"/>
            <a:ext cx="2336800" cy="9525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2" idx="3"/>
            <a:endCxn id="40" idx="1"/>
          </p:cNvCxnSpPr>
          <p:nvPr/>
        </p:nvCxnSpPr>
        <p:spPr>
          <a:xfrm>
            <a:off x="6400800" y="6064250"/>
            <a:ext cx="2336800" cy="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 Box 1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9/13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Enracinement avec l’espèce proche </a:t>
            </a:r>
            <a:r>
              <a:rPr lang="en-US" sz="3200" i="1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M. canettii 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35" name="Left Arrow 34"/>
          <p:cNvSpPr/>
          <p:nvPr/>
        </p:nvSpPr>
        <p:spPr>
          <a:xfrm rot="1020000">
            <a:off x="4515485" y="4808855"/>
            <a:ext cx="618490" cy="463550"/>
          </a:xfrm>
          <a:prstGeom prst="leftArrow">
            <a:avLst/>
          </a:prstGeom>
          <a:solidFill>
            <a:srgbClr val="14CD6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344805" y="990474"/>
            <a:ext cx="5202447" cy="4270267"/>
            <a:chOff x="573" y="1661"/>
            <a:chExt cx="9875" cy="8105"/>
          </a:xfrm>
        </p:grpSpPr>
        <p:pic>
          <p:nvPicPr>
            <p:cNvPr id="2" name="Picture 1" descr="arbre_L10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r="28345"/>
            <a:stretch>
              <a:fillRect/>
            </a:stretch>
          </p:blipFill>
          <p:spPr>
            <a:xfrm>
              <a:off x="573" y="1661"/>
              <a:ext cx="9875" cy="8105"/>
            </a:xfrm>
            <a:prstGeom prst="rect">
              <a:avLst/>
            </a:prstGeom>
          </p:spPr>
        </p:pic>
        <p:sp>
          <p:nvSpPr>
            <p:cNvPr id="19" name="Rectangles 18"/>
            <p:cNvSpPr/>
            <p:nvPr/>
          </p:nvSpPr>
          <p:spPr>
            <a:xfrm rot="1800000">
              <a:off x="2887" y="4421"/>
              <a:ext cx="3269" cy="328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36" name="Text Box 35"/>
          <p:cNvSpPr txBox="1"/>
          <p:nvPr/>
        </p:nvSpPr>
        <p:spPr>
          <a:xfrm>
            <a:off x="344805" y="5631180"/>
            <a:ext cx="66700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Second arbre enraciné avec </a:t>
            </a:r>
            <a:r>
              <a:rPr lang="en-US" i="1"/>
              <a:t>M. cannettii</a:t>
            </a:r>
            <a:r>
              <a:rPr lang="en-US"/>
              <a:t> en outgroup (non visible ici)</a:t>
            </a:r>
            <a:endParaRPr lang="en-US"/>
          </a:p>
        </p:txBody>
      </p:sp>
      <p:sp>
        <p:nvSpPr>
          <p:cNvPr id="56" name="Text Box 55"/>
          <p:cNvSpPr txBox="1"/>
          <p:nvPr/>
        </p:nvSpPr>
        <p:spPr>
          <a:xfrm>
            <a:off x="6824345" y="990600"/>
            <a:ext cx="3335020" cy="14452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1600"/>
              <a:t>Pourquoi ?</a:t>
            </a:r>
            <a:endParaRPr lang="en-US" sz="1600"/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1600"/>
              <a:t>Remarque d’un collaborateur</a:t>
            </a:r>
            <a:endParaRPr lang="en-US" sz="1600"/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1600"/>
              <a:t>Standard dans la littérature</a:t>
            </a:r>
            <a:endParaRPr lang="en-US" sz="1600"/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1600"/>
              <a:t>Visiblement un soucis quelque part</a:t>
            </a:r>
            <a:endParaRPr lang="en-US" sz="1600"/>
          </a:p>
        </p:txBody>
      </p:sp>
      <p:sp>
        <p:nvSpPr>
          <p:cNvPr id="6" name="Text Box 5"/>
          <p:cNvSpPr txBox="1"/>
          <p:nvPr/>
        </p:nvSpPr>
        <p:spPr>
          <a:xfrm>
            <a:off x="10906760" y="142875"/>
            <a:ext cx="11449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10/13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Enracinement avec l’espèce proche </a:t>
            </a:r>
            <a:r>
              <a:rPr lang="en-US" sz="3200" i="1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M. canettii 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35" name="Left Arrow 34"/>
          <p:cNvSpPr/>
          <p:nvPr/>
        </p:nvSpPr>
        <p:spPr>
          <a:xfrm rot="1020000">
            <a:off x="4515485" y="4808855"/>
            <a:ext cx="618490" cy="463550"/>
          </a:xfrm>
          <a:prstGeom prst="leftArrow">
            <a:avLst/>
          </a:prstGeom>
          <a:solidFill>
            <a:srgbClr val="14CD6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344805" y="990474"/>
            <a:ext cx="5202447" cy="4270267"/>
            <a:chOff x="573" y="1661"/>
            <a:chExt cx="9875" cy="8105"/>
          </a:xfrm>
        </p:grpSpPr>
        <p:pic>
          <p:nvPicPr>
            <p:cNvPr id="2" name="Picture 1" descr="arbre_L10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r="28345"/>
            <a:stretch>
              <a:fillRect/>
            </a:stretch>
          </p:blipFill>
          <p:spPr>
            <a:xfrm>
              <a:off x="573" y="1661"/>
              <a:ext cx="9875" cy="8105"/>
            </a:xfrm>
            <a:prstGeom prst="rect">
              <a:avLst/>
            </a:prstGeom>
          </p:spPr>
        </p:pic>
        <p:sp>
          <p:nvSpPr>
            <p:cNvPr id="19" name="Rectangles 18"/>
            <p:cNvSpPr/>
            <p:nvPr/>
          </p:nvSpPr>
          <p:spPr>
            <a:xfrm rot="1800000">
              <a:off x="2887" y="4421"/>
              <a:ext cx="3269" cy="328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36" name="Text Box 35"/>
          <p:cNvSpPr txBox="1"/>
          <p:nvPr/>
        </p:nvSpPr>
        <p:spPr>
          <a:xfrm>
            <a:off x="344805" y="5631180"/>
            <a:ext cx="66700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Second arbre enraciné avec </a:t>
            </a:r>
            <a:r>
              <a:rPr lang="en-US" i="1"/>
              <a:t>M. cannettii</a:t>
            </a:r>
            <a:r>
              <a:rPr lang="en-US"/>
              <a:t> en outgroup (non visible ici)</a:t>
            </a:r>
            <a:endParaRPr lang="en-US"/>
          </a:p>
        </p:txBody>
      </p:sp>
      <p:sp>
        <p:nvSpPr>
          <p:cNvPr id="56" name="Text Box 55"/>
          <p:cNvSpPr txBox="1"/>
          <p:nvPr/>
        </p:nvSpPr>
        <p:spPr>
          <a:xfrm>
            <a:off x="6824345" y="990600"/>
            <a:ext cx="3335020" cy="14452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1600"/>
              <a:t>Pourquoi ?</a:t>
            </a:r>
            <a:endParaRPr lang="en-US" sz="1600"/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1600"/>
              <a:t>Remarque d’un collaborateur</a:t>
            </a:r>
            <a:endParaRPr lang="en-US" sz="1600"/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1600"/>
              <a:t>Standard dans la littérature</a:t>
            </a:r>
            <a:endParaRPr lang="en-US" sz="1600"/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1600"/>
              <a:t>Visiblement un soucis quelque part</a:t>
            </a:r>
            <a:endParaRPr lang="en-US" sz="1600"/>
          </a:p>
        </p:txBody>
      </p:sp>
      <p:sp>
        <p:nvSpPr>
          <p:cNvPr id="3" name="Text Box 2"/>
          <p:cNvSpPr txBox="1"/>
          <p:nvPr/>
        </p:nvSpPr>
        <p:spPr>
          <a:xfrm>
            <a:off x="6044565" y="2710180"/>
            <a:ext cx="5746750" cy="1322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1600" b="1"/>
              <a:t>Hypothèse 1 :</a:t>
            </a:r>
            <a:endParaRPr lang="en-US" sz="1600" b="1"/>
          </a:p>
          <a:p>
            <a:pPr indent="0" algn="l">
              <a:buFont typeface="Arial" panose="02080604020202020204" pitchFamily="34" charset="0"/>
              <a:buNone/>
            </a:pPr>
            <a:r>
              <a:rPr lang="en-US" sz="1600"/>
              <a:t>Modèle d’évolution moléculaire pas adapté à la reconstruction inter-espèces</a:t>
            </a:r>
            <a:endParaRPr lang="en-US" sz="1600"/>
          </a:p>
          <a:p>
            <a:pPr indent="0" algn="l">
              <a:buFont typeface="Arial" panose="02080604020202020204" pitchFamily="34" charset="0"/>
              <a:buNone/>
            </a:pPr>
            <a:r>
              <a:rPr lang="en-US" sz="1600"/>
              <a:t>LCMA M. tuberculosis : max. 100k</a:t>
            </a:r>
            <a:endParaRPr lang="en-US" sz="1600"/>
          </a:p>
          <a:p>
            <a:pPr indent="0" algn="l">
              <a:buFont typeface="Arial" panose="02080604020202020204" pitchFamily="34" charset="0"/>
              <a:buNone/>
            </a:pPr>
            <a:r>
              <a:rPr lang="en-US" sz="1600"/>
              <a:t>LCMA M. tuberculosis / M. cannetti : Plusieurs milions d’années...</a:t>
            </a:r>
            <a:endParaRPr lang="en-US" sz="1600"/>
          </a:p>
        </p:txBody>
      </p:sp>
      <p:sp>
        <p:nvSpPr>
          <p:cNvPr id="10" name="Text Box 9"/>
          <p:cNvSpPr txBox="1"/>
          <p:nvPr/>
        </p:nvSpPr>
        <p:spPr>
          <a:xfrm>
            <a:off x="6044565" y="4379595"/>
            <a:ext cx="574675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1600" b="1"/>
              <a:t>Hypothèse 2 :</a:t>
            </a:r>
            <a:endParaRPr lang="en-US" sz="1600" b="1"/>
          </a:p>
          <a:p>
            <a:pPr indent="0" algn="l">
              <a:buFont typeface="Arial" panose="02080604020202020204" pitchFamily="34" charset="0"/>
              <a:buNone/>
            </a:pPr>
            <a:r>
              <a:rPr lang="en-US" sz="1600"/>
              <a:t>Régions dans le génome qui sont sources de faux positifs =&gt; bruits</a:t>
            </a:r>
            <a:endParaRPr lang="en-US" sz="1600"/>
          </a:p>
        </p:txBody>
      </p:sp>
      <p:sp>
        <p:nvSpPr>
          <p:cNvPr id="6" name="Text Box 5"/>
          <p:cNvSpPr txBox="1"/>
          <p:nvPr/>
        </p:nvSpPr>
        <p:spPr>
          <a:xfrm>
            <a:off x="10906760" y="142875"/>
            <a:ext cx="11449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11/13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Arbre final pour publication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36" name="Text Box 35"/>
          <p:cNvSpPr txBox="1"/>
          <p:nvPr/>
        </p:nvSpPr>
        <p:spPr>
          <a:xfrm>
            <a:off x="344805" y="5735955"/>
            <a:ext cx="103543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Second arbre enraciné avec </a:t>
            </a:r>
            <a:r>
              <a:rPr lang="en-US" i="1"/>
              <a:t>M. cannettii</a:t>
            </a:r>
            <a:r>
              <a:rPr lang="en-US"/>
              <a:t> en outgroup (non visible ici) et filtre des régions problématiques</a:t>
            </a:r>
            <a:endParaRPr lang="en-US"/>
          </a:p>
        </p:txBody>
      </p:sp>
      <p:pic>
        <p:nvPicPr>
          <p:cNvPr id="6" name="Picture 5" descr="L10_new_phylogenetic_tree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t="4629" r="41094" b="6719"/>
          <a:stretch>
            <a:fillRect/>
          </a:stretch>
        </p:blipFill>
        <p:spPr>
          <a:xfrm>
            <a:off x="344805" y="1223645"/>
            <a:ext cx="5200650" cy="4095115"/>
          </a:xfrm>
          <a:prstGeom prst="rect">
            <a:avLst/>
          </a:prstGeom>
        </p:spPr>
      </p:pic>
      <p:sp>
        <p:nvSpPr>
          <p:cNvPr id="7" name="Rectangles 6"/>
          <p:cNvSpPr/>
          <p:nvPr/>
        </p:nvSpPr>
        <p:spPr>
          <a:xfrm rot="1800000">
            <a:off x="1595755" y="2767965"/>
            <a:ext cx="2177415" cy="17272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5659755" y="3389630"/>
            <a:ext cx="6452870" cy="20916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/>
              <a:t>Décision :</a:t>
            </a:r>
            <a:endParaRPr lang="en-US" sz="2000"/>
          </a:p>
          <a:p>
            <a:pPr indent="0" algn="l">
              <a:buFont typeface="Arial" panose="02080604020202020204" pitchFamily="34" charset="0"/>
              <a:buNone/>
            </a:pPr>
            <a:endParaRPr lang="en-US" sz="2000"/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2000"/>
              <a:t>Pour publication (et collaborateur) : approche conservative</a:t>
            </a:r>
            <a:endParaRPr lang="en-US" sz="2000"/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2000"/>
              <a:t>Moindre mal : moins de variants, suffisant à cette échelle</a:t>
            </a:r>
            <a:endParaRPr lang="en-US" sz="2000"/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2000"/>
              <a:t>Ne change rien à l’interprétation</a:t>
            </a:r>
            <a:endParaRPr lang="en-US" sz="2000"/>
          </a:p>
        </p:txBody>
      </p:sp>
      <p:sp>
        <p:nvSpPr>
          <p:cNvPr id="2" name="Text Box 1"/>
          <p:cNvSpPr txBox="1"/>
          <p:nvPr/>
        </p:nvSpPr>
        <p:spPr>
          <a:xfrm>
            <a:off x="10906760" y="142875"/>
            <a:ext cx="11449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12/13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Picture 7" descr="e66e19f2-2e25-4461-9c1c-5fae28b484e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37020" y="1478915"/>
            <a:ext cx="5483225" cy="5232400"/>
          </a:xfrm>
          <a:prstGeom prst="rect">
            <a:avLst/>
          </a:prstGeom>
        </p:spPr>
      </p:pic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Fin ?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802640" y="1290320"/>
            <a:ext cx="409257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/>
              <a:t>Review de la littérature sur les régions</a:t>
            </a:r>
            <a:endParaRPr lang="en-US" sz="2000"/>
          </a:p>
        </p:txBody>
      </p:sp>
      <p:sp>
        <p:nvSpPr>
          <p:cNvPr id="2" name="Text Box 1"/>
          <p:cNvSpPr txBox="1"/>
          <p:nvPr/>
        </p:nvSpPr>
        <p:spPr>
          <a:xfrm>
            <a:off x="605790" y="3681095"/>
            <a:ext cx="578548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+ 10 ans de littérature sur les régions du génome de H37Rv...</a:t>
            </a:r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605790" y="1950720"/>
            <a:ext cx="3935730" cy="1340485"/>
            <a:chOff x="954" y="3072"/>
            <a:chExt cx="8737" cy="2789"/>
          </a:xfrm>
        </p:grpSpPr>
        <p:cxnSp>
          <p:nvCxnSpPr>
            <p:cNvPr id="22" name="Straight Connector 21"/>
            <p:cNvCxnSpPr>
              <a:stCxn id="23" idx="6"/>
              <a:endCxn id="24" idx="2"/>
            </p:cNvCxnSpPr>
            <p:nvPr/>
          </p:nvCxnSpPr>
          <p:spPr>
            <a:xfrm>
              <a:off x="1314" y="4041"/>
              <a:ext cx="8017" cy="0"/>
            </a:xfrm>
            <a:prstGeom prst="line">
              <a:avLst/>
            </a:prstGeom>
            <a:ln w="762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>
              <a:off x="954" y="3861"/>
              <a:ext cx="360" cy="36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9331" y="3861"/>
              <a:ext cx="360" cy="36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5" name="Rectangles 4"/>
            <p:cNvSpPr/>
            <p:nvPr/>
          </p:nvSpPr>
          <p:spPr>
            <a:xfrm>
              <a:off x="1981" y="3891"/>
              <a:ext cx="685" cy="30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" name="Rectangles 2"/>
            <p:cNvSpPr/>
            <p:nvPr/>
          </p:nvSpPr>
          <p:spPr>
            <a:xfrm>
              <a:off x="4114" y="3891"/>
              <a:ext cx="685" cy="30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9" name="Rectangles 8"/>
            <p:cNvSpPr/>
            <p:nvPr/>
          </p:nvSpPr>
          <p:spPr>
            <a:xfrm>
              <a:off x="7374" y="3890"/>
              <a:ext cx="685" cy="30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0" name="Rectangles 9"/>
            <p:cNvSpPr/>
            <p:nvPr/>
          </p:nvSpPr>
          <p:spPr>
            <a:xfrm>
              <a:off x="3039" y="3890"/>
              <a:ext cx="204" cy="30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" name="Rectangles 10"/>
            <p:cNvSpPr/>
            <p:nvPr/>
          </p:nvSpPr>
          <p:spPr>
            <a:xfrm>
              <a:off x="3579" y="3891"/>
              <a:ext cx="200" cy="30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2" name="Rectangles 11"/>
            <p:cNvSpPr/>
            <p:nvPr/>
          </p:nvSpPr>
          <p:spPr>
            <a:xfrm>
              <a:off x="5670" y="3891"/>
              <a:ext cx="200" cy="30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3" name="Rectangles 12"/>
            <p:cNvSpPr/>
            <p:nvPr/>
          </p:nvSpPr>
          <p:spPr>
            <a:xfrm>
              <a:off x="6187" y="3890"/>
              <a:ext cx="200" cy="30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4" name="Rectangles 13"/>
            <p:cNvSpPr/>
            <p:nvPr/>
          </p:nvSpPr>
          <p:spPr>
            <a:xfrm>
              <a:off x="5135" y="3891"/>
              <a:ext cx="200" cy="30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>
              <a:stCxn id="17" idx="6"/>
              <a:endCxn id="18" idx="2"/>
            </p:cNvCxnSpPr>
            <p:nvPr/>
          </p:nvCxnSpPr>
          <p:spPr>
            <a:xfrm>
              <a:off x="1314" y="4830"/>
              <a:ext cx="8017" cy="0"/>
            </a:xfrm>
            <a:prstGeom prst="line">
              <a:avLst/>
            </a:prstGeom>
            <a:ln w="762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954" y="4650"/>
              <a:ext cx="360" cy="36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9331" y="4650"/>
              <a:ext cx="360" cy="36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25" name="Rectangles 24"/>
            <p:cNvSpPr/>
            <p:nvPr/>
          </p:nvSpPr>
          <p:spPr>
            <a:xfrm>
              <a:off x="3039" y="4679"/>
              <a:ext cx="204" cy="3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7" name="Rectangles 26"/>
            <p:cNvSpPr/>
            <p:nvPr/>
          </p:nvSpPr>
          <p:spPr>
            <a:xfrm>
              <a:off x="5670" y="4679"/>
              <a:ext cx="200" cy="3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0" name="Rectangles 29"/>
            <p:cNvSpPr/>
            <p:nvPr/>
          </p:nvSpPr>
          <p:spPr>
            <a:xfrm>
              <a:off x="8570" y="4680"/>
              <a:ext cx="200" cy="3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>
              <a:stCxn id="32" idx="6"/>
              <a:endCxn id="33" idx="2"/>
            </p:cNvCxnSpPr>
            <p:nvPr/>
          </p:nvCxnSpPr>
          <p:spPr>
            <a:xfrm>
              <a:off x="1314" y="5681"/>
              <a:ext cx="8017" cy="0"/>
            </a:xfrm>
            <a:prstGeom prst="line">
              <a:avLst/>
            </a:prstGeom>
            <a:ln w="762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954" y="5501"/>
              <a:ext cx="360" cy="36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9331" y="5501"/>
              <a:ext cx="360" cy="36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34" name="Rectangles 33"/>
            <p:cNvSpPr/>
            <p:nvPr/>
          </p:nvSpPr>
          <p:spPr>
            <a:xfrm>
              <a:off x="2207" y="5531"/>
              <a:ext cx="459" cy="3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5" name="Rectangles 34"/>
            <p:cNvSpPr/>
            <p:nvPr/>
          </p:nvSpPr>
          <p:spPr>
            <a:xfrm>
              <a:off x="4114" y="5530"/>
              <a:ext cx="373" cy="3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7" name="Rectangles 36"/>
            <p:cNvSpPr/>
            <p:nvPr/>
          </p:nvSpPr>
          <p:spPr>
            <a:xfrm>
              <a:off x="8570" y="5531"/>
              <a:ext cx="200" cy="3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8" name="Rectangles 37"/>
            <p:cNvSpPr/>
            <p:nvPr/>
          </p:nvSpPr>
          <p:spPr>
            <a:xfrm>
              <a:off x="6722" y="5530"/>
              <a:ext cx="373" cy="30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39" name="Rectangles 38"/>
            <p:cNvSpPr/>
            <p:nvPr/>
          </p:nvSpPr>
          <p:spPr>
            <a:xfrm>
              <a:off x="2207" y="5531"/>
              <a:ext cx="459" cy="30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0" name="Rectangles 39"/>
            <p:cNvSpPr/>
            <p:nvPr/>
          </p:nvSpPr>
          <p:spPr>
            <a:xfrm>
              <a:off x="4114" y="5530"/>
              <a:ext cx="373" cy="30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1" name="Rectangles 40"/>
            <p:cNvSpPr/>
            <p:nvPr/>
          </p:nvSpPr>
          <p:spPr>
            <a:xfrm>
              <a:off x="8570" y="5531"/>
              <a:ext cx="200" cy="30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2" name="Rectangles 41"/>
            <p:cNvSpPr/>
            <p:nvPr/>
          </p:nvSpPr>
          <p:spPr>
            <a:xfrm>
              <a:off x="6722" y="5530"/>
              <a:ext cx="373" cy="30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cxnSp>
          <p:nvCxnSpPr>
            <p:cNvPr id="47" name="Straight Connector 46"/>
            <p:cNvCxnSpPr>
              <a:stCxn id="48" idx="6"/>
              <a:endCxn id="49" idx="2"/>
            </p:cNvCxnSpPr>
            <p:nvPr/>
          </p:nvCxnSpPr>
          <p:spPr>
            <a:xfrm>
              <a:off x="1314" y="3252"/>
              <a:ext cx="8017" cy="0"/>
            </a:xfrm>
            <a:prstGeom prst="line">
              <a:avLst/>
            </a:prstGeom>
            <a:ln w="762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954" y="3072"/>
              <a:ext cx="360" cy="36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9331" y="3072"/>
              <a:ext cx="360" cy="36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>
                <a:latin typeface="Cambria" panose="02040503050406030204" charset="0"/>
                <a:cs typeface="Cambria" panose="02040503050406030204" charset="0"/>
              </a:endParaRPr>
            </a:p>
          </p:txBody>
        </p:sp>
        <p:sp>
          <p:nvSpPr>
            <p:cNvPr id="50" name="Rectangles 49"/>
            <p:cNvSpPr/>
            <p:nvPr/>
          </p:nvSpPr>
          <p:spPr>
            <a:xfrm>
              <a:off x="1981" y="3102"/>
              <a:ext cx="685" cy="30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1" name="Rectangles 50"/>
            <p:cNvSpPr/>
            <p:nvPr/>
          </p:nvSpPr>
          <p:spPr>
            <a:xfrm>
              <a:off x="4114" y="3102"/>
              <a:ext cx="685" cy="30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2" name="Rectangles 51"/>
            <p:cNvSpPr/>
            <p:nvPr/>
          </p:nvSpPr>
          <p:spPr>
            <a:xfrm>
              <a:off x="7374" y="3101"/>
              <a:ext cx="685" cy="30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691380" y="1899920"/>
            <a:ext cx="3354705" cy="1432084"/>
            <a:chOff x="10416" y="2987"/>
            <a:chExt cx="5826" cy="3007"/>
          </a:xfrm>
        </p:grpSpPr>
        <p:sp>
          <p:nvSpPr>
            <p:cNvPr id="43" name="Text Box 42"/>
            <p:cNvSpPr txBox="1"/>
            <p:nvPr/>
          </p:nvSpPr>
          <p:spPr>
            <a:xfrm>
              <a:off x="10416" y="5415"/>
              <a:ext cx="5826" cy="5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algn="l">
                <a:buFont typeface="Arial" panose="02080604020202020204" pitchFamily="34" charset="0"/>
                <a:buNone/>
              </a:pPr>
              <a:r>
                <a:rPr lang="en-US" sz="1200"/>
                <a:t>Gomez-Gonzales “</a:t>
              </a:r>
              <a:r>
                <a:rPr lang="en-US" sz="1200" i="1"/>
                <a:t>class K genes”</a:t>
              </a:r>
              <a:r>
                <a:rPr lang="en-US" sz="1200"/>
                <a:t> - 2023</a:t>
              </a:r>
              <a:endParaRPr lang="en-US" sz="1200"/>
            </a:p>
          </p:txBody>
        </p:sp>
        <p:sp>
          <p:nvSpPr>
            <p:cNvPr id="45" name="Text Box 44"/>
            <p:cNvSpPr txBox="1"/>
            <p:nvPr/>
          </p:nvSpPr>
          <p:spPr>
            <a:xfrm>
              <a:off x="10416" y="4565"/>
              <a:ext cx="5823" cy="5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algn="l">
                <a:buFont typeface="Arial" panose="02080604020202020204" pitchFamily="34" charset="0"/>
                <a:buNone/>
              </a:pPr>
              <a:r>
                <a:rPr lang="en-US" sz="1200"/>
                <a:t>Marin “</a:t>
              </a:r>
              <a:r>
                <a:rPr lang="en-US" sz="1200" i="1"/>
                <a:t>RLC”</a:t>
              </a:r>
              <a:r>
                <a:rPr lang="en-US" sz="1200"/>
                <a:t> - 2022</a:t>
              </a:r>
              <a:endParaRPr lang="en-US" sz="1200"/>
            </a:p>
          </p:txBody>
        </p:sp>
        <p:sp>
          <p:nvSpPr>
            <p:cNvPr id="46" name="Text Box 45"/>
            <p:cNvSpPr txBox="1"/>
            <p:nvPr/>
          </p:nvSpPr>
          <p:spPr>
            <a:xfrm>
              <a:off x="10416" y="3776"/>
              <a:ext cx="5823" cy="5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algn="l">
                <a:buFont typeface="Arial" panose="02080604020202020204" pitchFamily="34" charset="0"/>
                <a:buNone/>
              </a:pPr>
              <a:r>
                <a:rPr lang="en-US" sz="1200"/>
                <a:t>Modlin “</a:t>
              </a:r>
              <a:r>
                <a:rPr lang="en-US" sz="1200" i="1"/>
                <a:t>Blindspots”</a:t>
              </a:r>
              <a:r>
                <a:rPr lang="en-US" sz="1200"/>
                <a:t> - 2021</a:t>
              </a:r>
              <a:endParaRPr lang="en-US" sz="1200"/>
            </a:p>
          </p:txBody>
        </p:sp>
        <p:sp>
          <p:nvSpPr>
            <p:cNvPr id="58" name="Text Box 57"/>
            <p:cNvSpPr txBox="1"/>
            <p:nvPr/>
          </p:nvSpPr>
          <p:spPr>
            <a:xfrm>
              <a:off x="10416" y="2987"/>
              <a:ext cx="5823" cy="5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algn="l">
                <a:buFont typeface="Arial" panose="02080604020202020204" pitchFamily="34" charset="0"/>
                <a:buNone/>
              </a:pPr>
              <a:r>
                <a:rPr lang="en-US" sz="1200"/>
                <a:t>Coscolla “</a:t>
              </a:r>
              <a:r>
                <a:rPr lang="en-US" sz="1200" i="1"/>
                <a:t>Repetitive”</a:t>
              </a:r>
              <a:r>
                <a:rPr lang="en-US" sz="1200"/>
                <a:t> - 2014</a:t>
              </a:r>
              <a:endParaRPr lang="en-US" sz="1200"/>
            </a:p>
          </p:txBody>
        </p:sp>
      </p:grpSp>
      <p:sp>
        <p:nvSpPr>
          <p:cNvPr id="61" name="Text Box 60"/>
          <p:cNvSpPr txBox="1"/>
          <p:nvPr/>
        </p:nvSpPr>
        <p:spPr>
          <a:xfrm>
            <a:off x="802640" y="5278755"/>
            <a:ext cx="340995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000"/>
              <a:t>&gt; Application en épidémiologie</a:t>
            </a:r>
            <a:endParaRPr lang="en-US" sz="2000"/>
          </a:p>
        </p:txBody>
      </p:sp>
      <p:sp>
        <p:nvSpPr>
          <p:cNvPr id="6" name="Text Box 5"/>
          <p:cNvSpPr txBox="1"/>
          <p:nvPr/>
        </p:nvSpPr>
        <p:spPr>
          <a:xfrm>
            <a:off x="10906760" y="142875"/>
            <a:ext cx="11449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13/13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s 10"/>
          <p:cNvSpPr/>
          <p:nvPr/>
        </p:nvSpPr>
        <p:spPr>
          <a:xfrm>
            <a:off x="0" y="-1143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 i="1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Mycobacterium tuberculosis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452755" y="1223010"/>
            <a:ext cx="35648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>
                <a:latin typeface="Cambria" panose="02040503050406030204" charset="0"/>
                <a:cs typeface="Cambria" panose="02040503050406030204" charset="0"/>
              </a:rPr>
              <a:t>L’agent causal de la tuberculose</a:t>
            </a:r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8170545" y="1242695"/>
            <a:ext cx="32048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/>
              <a:t>Dormance dans les poumons</a:t>
            </a:r>
            <a:endParaRPr lang="en-US"/>
          </a:p>
        </p:txBody>
      </p:sp>
      <p:pic>
        <p:nvPicPr>
          <p:cNvPr id="2" name="Picture 1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598160" y="2034540"/>
            <a:ext cx="1834515" cy="1675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98800" y="1795145"/>
            <a:ext cx="2378710" cy="1865630"/>
          </a:xfrm>
          <a:prstGeom prst="rect">
            <a:avLst/>
          </a:prstGeom>
          <a:noFill/>
        </p:spPr>
      </p:pic>
      <p:sp>
        <p:nvSpPr>
          <p:cNvPr id="9" name="Text Box 8"/>
          <p:cNvSpPr txBox="1"/>
          <p:nvPr/>
        </p:nvSpPr>
        <p:spPr>
          <a:xfrm>
            <a:off x="602615" y="3184525"/>
            <a:ext cx="194564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200" i="1">
                <a:latin typeface="Cambria" panose="02040503050406030204" charset="0"/>
                <a:cs typeface="Cambria" panose="02040503050406030204" charset="0"/>
              </a:rPr>
              <a:t>M. tuberculosis (</a:t>
            </a:r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MEB)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  <a:p>
            <a:pPr algn="ctr"/>
            <a:endParaRPr lang="en-US" sz="1200">
              <a:latin typeface="Cambria" panose="02040503050406030204" charset="0"/>
              <a:cs typeface="Cambria" panose="02040503050406030204" charset="0"/>
            </a:endParaRPr>
          </a:p>
          <a:p>
            <a:pPr algn="just"/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Taille : 2 à 5 micron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  <a:p>
            <a:pPr algn="just"/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Génome : 4,4 Mb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3507740" y="3779520"/>
            <a:ext cx="39243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200" i="1">
                <a:latin typeface="Cambria" panose="02040503050406030204" charset="0"/>
                <a:cs typeface="Cambria" panose="02040503050406030204" charset="0"/>
              </a:rPr>
              <a:t>M. tuberculosis</a:t>
            </a:r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 dans un coeur (A), poumon (B) et foie (C) de bovin (Kwaghe - 2023)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15" name="Picture 14" descr="Screenshot 2023-11-20 at 12-57-14 microorganisms-07-00661-g001.webp (PNG Image 2574 × 1854 pixels) — Scaled (52%)"/>
          <p:cNvPicPr>
            <a:picLocks noChangeAspect="1"/>
          </p:cNvPicPr>
          <p:nvPr/>
        </p:nvPicPr>
        <p:blipFill>
          <a:blip r:embed="rId3"/>
          <a:srcRect l="4405" t="9528" r="53010" b="55820"/>
          <a:stretch>
            <a:fillRect/>
          </a:stretch>
        </p:blipFill>
        <p:spPr>
          <a:xfrm>
            <a:off x="8721725" y="1831340"/>
            <a:ext cx="3201670" cy="1878330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8170545" y="3713480"/>
            <a:ext cx="411924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Granulome nécrosés entourant les baciles (Kus - 2019)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8746490" y="1828165"/>
            <a:ext cx="2628900" cy="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Box 17"/>
          <p:cNvSpPr txBox="1"/>
          <p:nvPr/>
        </p:nvSpPr>
        <p:spPr>
          <a:xfrm>
            <a:off x="9758045" y="1591310"/>
            <a:ext cx="60515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900">
                <a:latin typeface="Cambria" panose="02040503050406030204" charset="0"/>
                <a:cs typeface="Cambria" panose="02040503050406030204" charset="0"/>
              </a:rPr>
              <a:t>10mm</a:t>
            </a:r>
            <a:endParaRPr lang="en-US" sz="9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3098800" y="1795145"/>
            <a:ext cx="3251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  <a:sym typeface="+mn-ea"/>
              </a:rPr>
              <a:t>A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22" name="Text Box 21"/>
          <p:cNvSpPr txBox="1"/>
          <p:nvPr/>
        </p:nvSpPr>
        <p:spPr>
          <a:xfrm>
            <a:off x="5123815" y="2396490"/>
            <a:ext cx="3225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  <a:sym typeface="+mn-ea"/>
              </a:rPr>
              <a:t>B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5598160" y="2034540"/>
            <a:ext cx="31178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  <a:sym typeface="+mn-ea"/>
              </a:rPr>
              <a:t>C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24" name="Rectangles 23"/>
          <p:cNvSpPr/>
          <p:nvPr/>
        </p:nvSpPr>
        <p:spPr>
          <a:xfrm>
            <a:off x="8449945" y="3479165"/>
            <a:ext cx="914400" cy="280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615" y="1795145"/>
            <a:ext cx="1945640" cy="13208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3098800" y="1742440"/>
            <a:ext cx="2347595" cy="76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 Box 24"/>
          <p:cNvSpPr txBox="1"/>
          <p:nvPr/>
        </p:nvSpPr>
        <p:spPr>
          <a:xfrm>
            <a:off x="4038600" y="1520190"/>
            <a:ext cx="49974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900">
                <a:latin typeface="Cambria" panose="02040503050406030204" charset="0"/>
                <a:cs typeface="Cambria" panose="02040503050406030204" charset="0"/>
              </a:rPr>
              <a:t>1 m</a:t>
            </a:r>
            <a:endParaRPr lang="en-US" sz="9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2/13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s 10"/>
          <p:cNvSpPr/>
          <p:nvPr/>
        </p:nvSpPr>
        <p:spPr>
          <a:xfrm>
            <a:off x="0" y="-1143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 i="1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Mycobacterium tuberculosis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452755" y="1223010"/>
            <a:ext cx="35648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>
                <a:latin typeface="Cambria" panose="02040503050406030204" charset="0"/>
                <a:cs typeface="Cambria" panose="02040503050406030204" charset="0"/>
              </a:rPr>
              <a:t>L’agent causal de la tuberculose</a:t>
            </a:r>
            <a:endParaRPr lang="en-US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8170545" y="1242695"/>
            <a:ext cx="32048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/>
              <a:t>Dormance dans les poumons</a:t>
            </a:r>
            <a:endParaRPr lang="en-US"/>
          </a:p>
        </p:txBody>
      </p:sp>
      <p:sp>
        <p:nvSpPr>
          <p:cNvPr id="12" name="Text Box 11"/>
          <p:cNvSpPr txBox="1"/>
          <p:nvPr/>
        </p:nvSpPr>
        <p:spPr>
          <a:xfrm>
            <a:off x="452755" y="4306570"/>
            <a:ext cx="346583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285750" indent="-285750">
              <a:buFont typeface="Arial" panose="02080604020202020204" pitchFamily="34" charset="0"/>
              <a:buChar char="•"/>
            </a:pPr>
            <a:r>
              <a:rPr lang="en-US"/>
              <a:t>Une évolution lente et monotone</a:t>
            </a:r>
            <a:endParaRPr lang="en-US"/>
          </a:p>
        </p:txBody>
      </p:sp>
      <p:pic>
        <p:nvPicPr>
          <p:cNvPr id="2" name="Picture 1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598160" y="2034540"/>
            <a:ext cx="1834515" cy="1675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98800" y="1795145"/>
            <a:ext cx="2378710" cy="1865630"/>
          </a:xfrm>
          <a:prstGeom prst="rect">
            <a:avLst/>
          </a:prstGeom>
          <a:noFill/>
        </p:spPr>
      </p:pic>
      <p:sp>
        <p:nvSpPr>
          <p:cNvPr id="9" name="Text Box 8"/>
          <p:cNvSpPr txBox="1"/>
          <p:nvPr/>
        </p:nvSpPr>
        <p:spPr>
          <a:xfrm>
            <a:off x="602615" y="3184525"/>
            <a:ext cx="194564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200" i="1">
                <a:latin typeface="Cambria" panose="02040503050406030204" charset="0"/>
                <a:cs typeface="Cambria" panose="02040503050406030204" charset="0"/>
              </a:rPr>
              <a:t>M. tuberculosis (</a:t>
            </a:r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MEB)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  <a:p>
            <a:pPr algn="ctr"/>
            <a:endParaRPr lang="en-US" sz="1200">
              <a:latin typeface="Cambria" panose="02040503050406030204" charset="0"/>
              <a:cs typeface="Cambria" panose="02040503050406030204" charset="0"/>
            </a:endParaRPr>
          </a:p>
          <a:p>
            <a:pPr algn="just"/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Taille : 2 à 5 micron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  <a:p>
            <a:pPr algn="just"/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Génome : 4,4 Mb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3507740" y="3779520"/>
            <a:ext cx="39243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200" i="1">
                <a:latin typeface="Cambria" panose="02040503050406030204" charset="0"/>
                <a:cs typeface="Cambria" panose="02040503050406030204" charset="0"/>
              </a:rPr>
              <a:t>M. tuberculosis</a:t>
            </a:r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 dans un coeur (A), poumon (B) et foie (C) de bovin (Kwaghe - 2023)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15" name="Picture 14" descr="Screenshot 2023-11-20 at 12-57-14 microorganisms-07-00661-g001.webp (PNG Image 2574 × 1854 pixels) — Scaled (52%)"/>
          <p:cNvPicPr>
            <a:picLocks noChangeAspect="1"/>
          </p:cNvPicPr>
          <p:nvPr/>
        </p:nvPicPr>
        <p:blipFill>
          <a:blip r:embed="rId3"/>
          <a:srcRect l="4405" t="9528" r="53010" b="55820"/>
          <a:stretch>
            <a:fillRect/>
          </a:stretch>
        </p:blipFill>
        <p:spPr>
          <a:xfrm>
            <a:off x="8721725" y="1831340"/>
            <a:ext cx="3201670" cy="1878330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8170545" y="3713480"/>
            <a:ext cx="4119245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200">
                <a:latin typeface="Cambria" panose="02040503050406030204" charset="0"/>
                <a:cs typeface="Cambria" panose="02040503050406030204" charset="0"/>
              </a:rPr>
              <a:t>Granulome nécrosés entourant les baciles (Kus - 2019)</a:t>
            </a:r>
            <a:endParaRPr lang="en-US" sz="1200">
              <a:latin typeface="Cambria" panose="02040503050406030204" charset="0"/>
              <a:cs typeface="Cambria" panose="02040503050406030204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8746490" y="1828165"/>
            <a:ext cx="2628900" cy="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Box 17"/>
          <p:cNvSpPr txBox="1"/>
          <p:nvPr/>
        </p:nvSpPr>
        <p:spPr>
          <a:xfrm>
            <a:off x="9758045" y="1591310"/>
            <a:ext cx="60515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900">
                <a:latin typeface="Cambria" panose="02040503050406030204" charset="0"/>
                <a:cs typeface="Cambria" panose="02040503050406030204" charset="0"/>
              </a:rPr>
              <a:t>10mm</a:t>
            </a:r>
            <a:endParaRPr lang="en-US" sz="9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3098800" y="1795145"/>
            <a:ext cx="3251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  <a:sym typeface="+mn-ea"/>
              </a:rPr>
              <a:t>A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22" name="Text Box 21"/>
          <p:cNvSpPr txBox="1"/>
          <p:nvPr/>
        </p:nvSpPr>
        <p:spPr>
          <a:xfrm>
            <a:off x="5123815" y="2396490"/>
            <a:ext cx="3225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  <a:sym typeface="+mn-ea"/>
              </a:rPr>
              <a:t>B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5598160" y="2034540"/>
            <a:ext cx="31178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charset="0"/>
                <a:cs typeface="Cambria" panose="02040503050406030204" charset="0"/>
                <a:sym typeface="+mn-ea"/>
              </a:rPr>
              <a:t>C</a:t>
            </a:r>
            <a:endParaRPr lang="en-US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24" name="Rectangles 23"/>
          <p:cNvSpPr/>
          <p:nvPr/>
        </p:nvSpPr>
        <p:spPr>
          <a:xfrm>
            <a:off x="8449945" y="3479165"/>
            <a:ext cx="914400" cy="2800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Text Box 25"/>
          <p:cNvSpPr txBox="1"/>
          <p:nvPr/>
        </p:nvSpPr>
        <p:spPr>
          <a:xfrm>
            <a:off x="391160" y="4855845"/>
            <a:ext cx="5372100" cy="1322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 sz="1600">
                <a:latin typeface="Cambria" panose="02040503050406030204" charset="0"/>
                <a:cs typeface="Cambria" panose="02040503050406030204" charset="0"/>
                <a:sym typeface="+mn-ea"/>
              </a:rPr>
              <a:t>Pas de plasmides</a:t>
            </a:r>
            <a:endParaRPr lang="en-US" sz="1600">
              <a:latin typeface="Cambria" panose="02040503050406030204" charset="0"/>
              <a:cs typeface="Cambria" panose="02040503050406030204" charset="0"/>
            </a:endParaRPr>
          </a:p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 sz="1600">
                <a:latin typeface="Cambria" panose="02040503050406030204" charset="0"/>
                <a:cs typeface="Cambria" panose="02040503050406030204" charset="0"/>
              </a:rPr>
              <a:t>Pas de recombinaison intraspécifique</a:t>
            </a:r>
            <a:endParaRPr lang="en-US" sz="1600">
              <a:latin typeface="Cambria" panose="02040503050406030204" charset="0"/>
              <a:cs typeface="Cambria" panose="02040503050406030204" charset="0"/>
            </a:endParaRPr>
          </a:p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 sz="1600">
                <a:latin typeface="Cambria" panose="02040503050406030204" charset="0"/>
                <a:cs typeface="Cambria" panose="02040503050406030204" charset="0"/>
              </a:rPr>
              <a:t>Rares variations structurales importantes</a:t>
            </a:r>
            <a:endParaRPr lang="en-US" sz="1600">
              <a:latin typeface="Cambria" panose="02040503050406030204" charset="0"/>
              <a:cs typeface="Cambria" panose="02040503050406030204" charset="0"/>
            </a:endParaRPr>
          </a:p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 sz="1600">
                <a:latin typeface="Cambria" panose="02040503050406030204" charset="0"/>
                <a:cs typeface="Cambria" panose="02040503050406030204" charset="0"/>
              </a:rPr>
              <a:t>Evolution relativement lente (~ 0.5 subst/génome/an)</a:t>
            </a:r>
            <a:endParaRPr lang="en-US" sz="1600">
              <a:latin typeface="Cambria" panose="02040503050406030204" charset="0"/>
              <a:cs typeface="Cambria" panose="02040503050406030204" charset="0"/>
            </a:endParaRPr>
          </a:p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 sz="1600">
                <a:latin typeface="Cambria" panose="02040503050406030204" charset="0"/>
                <a:cs typeface="Cambria" panose="02040503050406030204" charset="0"/>
              </a:rPr>
              <a:t>Peu de transposons</a:t>
            </a:r>
            <a:endParaRPr lang="en-US" sz="1600">
              <a:latin typeface="Cambria" panose="02040503050406030204" charset="0"/>
              <a:cs typeface="Cambria" panose="02040503050406030204" charset="0"/>
            </a:endParaRPr>
          </a:p>
        </p:txBody>
      </p:sp>
      <p:grpSp>
        <p:nvGrpSpPr>
          <p:cNvPr id="71" name="Group 70"/>
          <p:cNvGrpSpPr>
            <a:grpSpLocks noChangeAspect="1"/>
          </p:cNvGrpSpPr>
          <p:nvPr/>
        </p:nvGrpSpPr>
        <p:grpSpPr>
          <a:xfrm>
            <a:off x="6006465" y="4392930"/>
            <a:ext cx="5801360" cy="1923221"/>
            <a:chOff x="619480" y="4116396"/>
            <a:chExt cx="7059405" cy="2340223"/>
          </a:xfrm>
        </p:grpSpPr>
        <p:sp>
          <p:nvSpPr>
            <p:cNvPr id="72" name="Rectangle 71"/>
            <p:cNvSpPr/>
            <p:nvPr/>
          </p:nvSpPr>
          <p:spPr>
            <a:xfrm>
              <a:off x="1526499" y="6046324"/>
              <a:ext cx="5383940" cy="41029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p>
              <a:pPr algn="ctr"/>
              <a:r>
                <a:rPr lang="en-US" sz="1600" cap="none" spc="0">
                  <a:ln w="0"/>
                  <a:solidFill>
                    <a:schemeClr val="tx1"/>
                  </a:solidFill>
                  <a:latin typeface="Cambria" panose="02040503050406030204" charset="0"/>
                  <a:cs typeface="Cambria" panose="02040503050406030204" charset="0"/>
                </a:rPr>
                <a:t>Taux d’évolution moléculaire bas (sub/site/an)</a:t>
              </a:r>
              <a:endParaRPr lang="en-US" sz="1600" cap="none" spc="0">
                <a:ln w="0"/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</a:endParaRPr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619480" y="4116396"/>
              <a:ext cx="7059405" cy="2046810"/>
              <a:chOff x="2234747" y="4146674"/>
              <a:chExt cx="7059405" cy="2046810"/>
            </a:xfrm>
          </p:grpSpPr>
          <p:cxnSp>
            <p:nvCxnSpPr>
              <p:cNvPr id="74" name="Straight Connector 73"/>
              <p:cNvCxnSpPr/>
              <p:nvPr/>
            </p:nvCxnSpPr>
            <p:spPr>
              <a:xfrm>
                <a:off x="2526696" y="5220727"/>
                <a:ext cx="108000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3606696" y="5220727"/>
                <a:ext cx="108000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4686696" y="5220727"/>
                <a:ext cx="108000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>
                <a:off x="5760797" y="5220727"/>
                <a:ext cx="108000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6840797" y="5220727"/>
                <a:ext cx="108000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Oval 78"/>
              <p:cNvSpPr/>
              <p:nvPr/>
            </p:nvSpPr>
            <p:spPr>
              <a:xfrm>
                <a:off x="3552696" y="5158553"/>
                <a:ext cx="108000" cy="108000"/>
              </a:xfrm>
              <a:prstGeom prst="ellipse">
                <a:avLst/>
              </a:prstGeom>
              <a:solidFill>
                <a:srgbClr val="7FD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fr-FR" sz="14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4632696" y="5158553"/>
                <a:ext cx="108000" cy="108000"/>
              </a:xfrm>
              <a:prstGeom prst="ellipse">
                <a:avLst/>
              </a:prstGeom>
              <a:solidFill>
                <a:srgbClr val="7FD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fr-FR" sz="14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5604696" y="5158553"/>
                <a:ext cx="108000" cy="108000"/>
              </a:xfrm>
              <a:prstGeom prst="ellipse">
                <a:avLst/>
              </a:prstGeom>
              <a:solidFill>
                <a:srgbClr val="7FD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fr-FR" sz="14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6684696" y="5158553"/>
                <a:ext cx="108000" cy="108000"/>
              </a:xfrm>
              <a:prstGeom prst="ellipse">
                <a:avLst/>
              </a:prstGeom>
              <a:solidFill>
                <a:srgbClr val="7FD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fr-FR" sz="14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7872696" y="5158553"/>
                <a:ext cx="108000" cy="108000"/>
              </a:xfrm>
              <a:prstGeom prst="ellipse">
                <a:avLst/>
              </a:prstGeom>
              <a:solidFill>
                <a:srgbClr val="7FD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fr-FR" sz="14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3358070" y="5328727"/>
                <a:ext cx="497252" cy="2982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fr-FR" sz="1000">
                    <a:latin typeface="Cambria" panose="02040503050406030204" charset="0"/>
                    <a:cs typeface="Cambria" panose="02040503050406030204" charset="0"/>
                  </a:rPr>
                  <a:t>10</a:t>
                </a:r>
                <a:r>
                  <a:rPr lang="fr-FR" sz="1000" baseline="30000">
                    <a:latin typeface="Cambria" panose="02040503050406030204" charset="0"/>
                    <a:cs typeface="Cambria" panose="02040503050406030204" charset="0"/>
                  </a:rPr>
                  <a:t>-9</a:t>
                </a:r>
                <a:endParaRPr lang="fr-FR" sz="1000" baseline="300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4438070" y="5340007"/>
                <a:ext cx="497252" cy="2982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fr-FR" sz="1000">
                    <a:latin typeface="Cambria" panose="02040503050406030204" charset="0"/>
                    <a:cs typeface="Cambria" panose="02040503050406030204" charset="0"/>
                  </a:rPr>
                  <a:t>10</a:t>
                </a:r>
                <a:r>
                  <a:rPr lang="fr-FR" sz="1000" baseline="30000">
                    <a:latin typeface="Cambria" panose="02040503050406030204" charset="0"/>
                    <a:cs typeface="Cambria" panose="02040503050406030204" charset="0"/>
                  </a:rPr>
                  <a:t>-8</a:t>
                </a:r>
                <a:endParaRPr lang="fr-FR" sz="1000" baseline="300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5410070" y="5351395"/>
                <a:ext cx="497252" cy="2982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fr-FR" sz="1000">
                    <a:latin typeface="Cambria" panose="02040503050406030204" charset="0"/>
                    <a:cs typeface="Cambria" panose="02040503050406030204" charset="0"/>
                  </a:rPr>
                  <a:t>10</a:t>
                </a:r>
                <a:r>
                  <a:rPr lang="fr-FR" sz="1000" baseline="30000">
                    <a:latin typeface="Cambria" panose="02040503050406030204" charset="0"/>
                    <a:cs typeface="Cambria" panose="02040503050406030204" charset="0"/>
                  </a:rPr>
                  <a:t>-7</a:t>
                </a:r>
                <a:endParaRPr lang="fr-FR" sz="1000" baseline="300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6490070" y="5362892"/>
                <a:ext cx="497252" cy="2982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fr-FR" sz="1000">
                    <a:latin typeface="Cambria" panose="02040503050406030204" charset="0"/>
                    <a:cs typeface="Cambria" panose="02040503050406030204" charset="0"/>
                  </a:rPr>
                  <a:t>10</a:t>
                </a:r>
                <a:r>
                  <a:rPr lang="fr-FR" sz="1000" baseline="30000">
                    <a:latin typeface="Cambria" panose="02040503050406030204" charset="0"/>
                    <a:cs typeface="Cambria" panose="02040503050406030204" charset="0"/>
                  </a:rPr>
                  <a:t>-6</a:t>
                </a:r>
                <a:endParaRPr lang="fr-FR" sz="1000" baseline="300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7678070" y="5374498"/>
                <a:ext cx="497252" cy="2982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fr-FR" sz="1000">
                    <a:latin typeface="Cambria" panose="02040503050406030204" charset="0"/>
                    <a:cs typeface="Cambria" panose="02040503050406030204" charset="0"/>
                  </a:rPr>
                  <a:t>10</a:t>
                </a:r>
                <a:r>
                  <a:rPr lang="fr-FR" sz="1000" baseline="30000">
                    <a:latin typeface="Cambria" panose="02040503050406030204" charset="0"/>
                    <a:cs typeface="Cambria" panose="02040503050406030204" charset="0"/>
                  </a:rPr>
                  <a:t>-5</a:t>
                </a:r>
                <a:endParaRPr lang="fr-FR" sz="1000" baseline="300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cxnSp>
            <p:nvCxnSpPr>
              <p:cNvPr id="89" name="Straight Arrow Connector 88"/>
              <p:cNvCxnSpPr>
                <a:stCxn id="90" idx="2"/>
              </p:cNvCxnSpPr>
              <p:nvPr/>
            </p:nvCxnSpPr>
            <p:spPr>
              <a:xfrm>
                <a:off x="3684177" y="4724370"/>
                <a:ext cx="365477" cy="443893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0" name="Rectangle 89"/>
              <p:cNvSpPr/>
              <p:nvPr/>
            </p:nvSpPr>
            <p:spPr>
              <a:xfrm>
                <a:off x="2800031" y="4389136"/>
                <a:ext cx="1768292" cy="33534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p>
                <a:pPr algn="ctr"/>
                <a:r>
                  <a:rPr lang="en-US" sz="1200" b="1" i="1">
                    <a:ln w="0"/>
                    <a:solidFill>
                      <a:srgbClr val="FF0000"/>
                    </a:solidFill>
                    <a:latin typeface="Cambria" panose="02040503050406030204" charset="0"/>
                    <a:cs typeface="Cambria" panose="02040503050406030204" charset="0"/>
                  </a:rPr>
                  <a:t>M. tuberculosis</a:t>
                </a:r>
                <a:endParaRPr lang="en-US" sz="1200" b="1" i="1" cap="none" spc="0">
                  <a:ln w="0"/>
                  <a:solidFill>
                    <a:srgbClr val="FF0000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cxnSp>
            <p:nvCxnSpPr>
              <p:cNvPr id="91" name="Straight Arrow Connector 90"/>
              <p:cNvCxnSpPr>
                <a:stCxn id="92" idx="2"/>
              </p:cNvCxnSpPr>
              <p:nvPr/>
            </p:nvCxnSpPr>
            <p:spPr>
              <a:xfrm flipH="1">
                <a:off x="5928689" y="4935525"/>
                <a:ext cx="75846" cy="293788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2" name="Rectangle 91"/>
              <p:cNvSpPr/>
              <p:nvPr/>
            </p:nvSpPr>
            <p:spPr>
              <a:xfrm>
                <a:off x="5503913" y="4656106"/>
                <a:ext cx="1001244" cy="27971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p>
                <a:pPr algn="ctr"/>
                <a:r>
                  <a:rPr lang="en-US" sz="900" i="1">
                    <a:ln w="0"/>
                    <a:latin typeface="Cambria" panose="02040503050406030204" charset="0"/>
                    <a:cs typeface="Cambria" panose="02040503050406030204" charset="0"/>
                  </a:rPr>
                  <a:t>C. difficile</a:t>
                </a:r>
                <a:endParaRPr lang="en-US" sz="900" i="1" cap="none" spc="0">
                  <a:ln w="0"/>
                  <a:solidFill>
                    <a:schemeClr val="tx1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cxnSp>
            <p:nvCxnSpPr>
              <p:cNvPr id="93" name="Straight Arrow Connector 92"/>
              <p:cNvCxnSpPr>
                <a:stCxn id="94" idx="0"/>
              </p:cNvCxnSpPr>
              <p:nvPr/>
            </p:nvCxnSpPr>
            <p:spPr>
              <a:xfrm flipH="1" flipV="1">
                <a:off x="6287790" y="5238454"/>
                <a:ext cx="41325" cy="409452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4" name="Rectangle 93"/>
              <p:cNvSpPr/>
              <p:nvPr/>
            </p:nvSpPr>
            <p:spPr>
              <a:xfrm>
                <a:off x="5833736" y="5648258"/>
                <a:ext cx="990758" cy="27971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p>
                <a:r>
                  <a:rPr lang="en-US" sz="900" i="1">
                    <a:ln w="0"/>
                    <a:latin typeface="Cambria" panose="02040503050406030204" charset="0"/>
                    <a:cs typeface="Cambria" panose="02040503050406030204" charset="0"/>
                  </a:rPr>
                  <a:t>Sh. sonnei</a:t>
                </a:r>
                <a:endParaRPr lang="en-US" sz="900" i="1" cap="none" spc="0">
                  <a:ln w="0"/>
                  <a:solidFill>
                    <a:schemeClr val="tx1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6118277" y="4486865"/>
                <a:ext cx="1049017" cy="27971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p>
                <a:pPr algn="ctr"/>
                <a:r>
                  <a:rPr lang="en-US" sz="900" i="1">
                    <a:ln w="0"/>
                    <a:latin typeface="Cambria" panose="02040503050406030204" charset="0"/>
                    <a:cs typeface="Cambria" panose="02040503050406030204" charset="0"/>
                  </a:rPr>
                  <a:t>V. cholerae</a:t>
                </a:r>
                <a:endParaRPr lang="en-US" sz="900" i="1" cap="none" spc="0">
                  <a:ln w="0"/>
                  <a:solidFill>
                    <a:schemeClr val="tx1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cxnSp>
            <p:nvCxnSpPr>
              <p:cNvPr id="96" name="Straight Arrow Connector 95"/>
              <p:cNvCxnSpPr>
                <a:stCxn id="97" idx="2"/>
              </p:cNvCxnSpPr>
              <p:nvPr/>
            </p:nvCxnSpPr>
            <p:spPr>
              <a:xfrm flipH="1">
                <a:off x="6996637" y="4426266"/>
                <a:ext cx="135002" cy="936326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7" name="Rectangle 96"/>
              <p:cNvSpPr/>
              <p:nvPr/>
            </p:nvSpPr>
            <p:spPr>
              <a:xfrm>
                <a:off x="6501869" y="4146674"/>
                <a:ext cx="1259540" cy="27971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p>
                <a:pPr algn="ctr"/>
                <a:r>
                  <a:rPr lang="en-US" sz="900" i="1">
                    <a:ln w="0"/>
                    <a:latin typeface="Cambria" panose="02040503050406030204" charset="0"/>
                    <a:cs typeface="Cambria" panose="02040503050406030204" charset="0"/>
                  </a:rPr>
                  <a:t>S. pneumoniae</a:t>
                </a:r>
                <a:endParaRPr lang="en-US" sz="900" i="1" cap="none" spc="0">
                  <a:ln w="0"/>
                  <a:solidFill>
                    <a:schemeClr val="tx1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cxnSp>
            <p:nvCxnSpPr>
              <p:cNvPr id="98" name="Straight Arrow Connector 97"/>
              <p:cNvCxnSpPr>
                <a:stCxn id="95" idx="2"/>
              </p:cNvCxnSpPr>
              <p:nvPr/>
            </p:nvCxnSpPr>
            <p:spPr>
              <a:xfrm flipH="1">
                <a:off x="6547911" y="4766285"/>
                <a:ext cx="94875" cy="578119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>
                <a:off x="7974797" y="5218092"/>
                <a:ext cx="108000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/>
              <p:cNvSpPr/>
              <p:nvPr/>
            </p:nvSpPr>
            <p:spPr>
              <a:xfrm>
                <a:off x="9006696" y="5155918"/>
                <a:ext cx="108000" cy="108000"/>
              </a:xfrm>
              <a:prstGeom prst="ellipse">
                <a:avLst/>
              </a:prstGeom>
              <a:solidFill>
                <a:srgbClr val="7FD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fr-FR" sz="14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8796900" y="5584351"/>
                <a:ext cx="497252" cy="2982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fr-FR" sz="1000">
                    <a:latin typeface="Cambria" panose="02040503050406030204" charset="0"/>
                    <a:cs typeface="Cambria" panose="02040503050406030204" charset="0"/>
                  </a:rPr>
                  <a:t>10</a:t>
                </a:r>
                <a:r>
                  <a:rPr lang="fr-FR" sz="1000" baseline="30000">
                    <a:latin typeface="Cambria" panose="02040503050406030204" charset="0"/>
                    <a:cs typeface="Cambria" panose="02040503050406030204" charset="0"/>
                  </a:rPr>
                  <a:t>-4</a:t>
                </a:r>
                <a:endParaRPr lang="fr-FR" sz="1000" baseline="300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8089335" y="4673962"/>
                <a:ext cx="857015" cy="27971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p>
                <a:pPr algn="ctr"/>
                <a:r>
                  <a:rPr lang="en-US" sz="900" i="1">
                    <a:ln w="0"/>
                    <a:latin typeface="Cambria" panose="02040503050406030204" charset="0"/>
                    <a:cs typeface="Cambria" panose="02040503050406030204" charset="0"/>
                  </a:rPr>
                  <a:t>H. pylori</a:t>
                </a:r>
                <a:endParaRPr lang="en-US" sz="900" i="1" cap="none" spc="0">
                  <a:ln w="0"/>
                  <a:solidFill>
                    <a:schemeClr val="tx1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cxnSp>
            <p:nvCxnSpPr>
              <p:cNvPr id="103" name="Straight Arrow Connector 102"/>
              <p:cNvCxnSpPr>
                <a:stCxn id="102" idx="2"/>
              </p:cNvCxnSpPr>
              <p:nvPr/>
            </p:nvCxnSpPr>
            <p:spPr>
              <a:xfrm flipH="1">
                <a:off x="8442023" y="4953072"/>
                <a:ext cx="76593" cy="390106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4" name="Oval 103"/>
              <p:cNvSpPr/>
              <p:nvPr/>
            </p:nvSpPr>
            <p:spPr>
              <a:xfrm>
                <a:off x="2429373" y="5155918"/>
                <a:ext cx="108000" cy="108000"/>
              </a:xfrm>
              <a:prstGeom prst="ellipse">
                <a:avLst/>
              </a:prstGeom>
              <a:solidFill>
                <a:srgbClr val="7FD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fr-FR" sz="14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05" name="TextBox 104"/>
              <p:cNvSpPr txBox="1"/>
              <p:nvPr/>
            </p:nvSpPr>
            <p:spPr>
              <a:xfrm>
                <a:off x="2234747" y="5597144"/>
                <a:ext cx="551754" cy="2982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fr-FR" sz="1000">
                    <a:latin typeface="Cambria" panose="02040503050406030204" charset="0"/>
                    <a:cs typeface="Cambria" panose="02040503050406030204" charset="0"/>
                  </a:rPr>
                  <a:t>10</a:t>
                </a:r>
                <a:r>
                  <a:rPr lang="fr-FR" sz="1000" baseline="30000">
                    <a:latin typeface="Cambria" panose="02040503050406030204" charset="0"/>
                    <a:cs typeface="Cambria" panose="02040503050406030204" charset="0"/>
                  </a:rPr>
                  <a:t>-10</a:t>
                </a:r>
                <a:endParaRPr lang="fr-FR" sz="1000" baseline="30000"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cxnSp>
            <p:nvCxnSpPr>
              <p:cNvPr id="106" name="Straight Arrow Connector 105"/>
              <p:cNvCxnSpPr>
                <a:stCxn id="107" idx="0"/>
              </p:cNvCxnSpPr>
              <p:nvPr/>
            </p:nvCxnSpPr>
            <p:spPr>
              <a:xfrm flipH="1" flipV="1">
                <a:off x="7312596" y="5512890"/>
                <a:ext cx="41325" cy="401177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7" name="Rectangle 106"/>
              <p:cNvSpPr/>
              <p:nvPr/>
            </p:nvSpPr>
            <p:spPr>
              <a:xfrm>
                <a:off x="6858542" y="5913772"/>
                <a:ext cx="990758" cy="27971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p>
                <a:pPr algn="ctr"/>
                <a:r>
                  <a:rPr lang="en-US" sz="900" i="1">
                    <a:ln w="0"/>
                    <a:latin typeface="Cambria" panose="02040503050406030204" charset="0"/>
                    <a:cs typeface="Cambria" panose="02040503050406030204" charset="0"/>
                  </a:rPr>
                  <a:t>S. aureus</a:t>
                </a:r>
                <a:endParaRPr lang="en-US" sz="900" i="1" cap="none" spc="0">
                  <a:ln w="0"/>
                  <a:solidFill>
                    <a:schemeClr val="tx1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cxnSp>
            <p:nvCxnSpPr>
              <p:cNvPr id="108" name="Straight Arrow Connector 107"/>
              <p:cNvCxnSpPr>
                <a:stCxn id="109" idx="2"/>
              </p:cNvCxnSpPr>
              <p:nvPr/>
            </p:nvCxnSpPr>
            <p:spPr>
              <a:xfrm flipH="1">
                <a:off x="4805366" y="5003874"/>
                <a:ext cx="75846" cy="335552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9" name="Rectangle 108"/>
              <p:cNvSpPr/>
              <p:nvPr/>
            </p:nvSpPr>
            <p:spPr>
              <a:xfrm>
                <a:off x="4380590" y="4726520"/>
                <a:ext cx="1001244" cy="27720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p>
                <a:pPr algn="ctr"/>
                <a:r>
                  <a:rPr lang="en-US" sz="900" i="1">
                    <a:ln w="0"/>
                    <a:latin typeface="Cambria" panose="02040503050406030204" charset="0"/>
                    <a:cs typeface="Cambria" panose="02040503050406030204" charset="0"/>
                  </a:rPr>
                  <a:t>Y. pestis</a:t>
                </a:r>
                <a:endParaRPr lang="en-US" sz="900" i="1" cap="none" spc="0">
                  <a:ln w="0"/>
                  <a:solidFill>
                    <a:schemeClr val="tx1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</p:grp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615" y="1795145"/>
            <a:ext cx="1945640" cy="13208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3098800" y="1742440"/>
            <a:ext cx="2347595" cy="76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 Box 24"/>
          <p:cNvSpPr txBox="1"/>
          <p:nvPr/>
        </p:nvSpPr>
        <p:spPr>
          <a:xfrm>
            <a:off x="4038600" y="1520190"/>
            <a:ext cx="49974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900">
                <a:latin typeface="Cambria" panose="02040503050406030204" charset="0"/>
                <a:cs typeface="Cambria" panose="02040503050406030204" charset="0"/>
              </a:rPr>
              <a:t>1 m</a:t>
            </a:r>
            <a:endParaRPr lang="en-US" sz="9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2/13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s 10"/>
          <p:cNvSpPr/>
          <p:nvPr/>
        </p:nvSpPr>
        <p:spPr>
          <a:xfrm>
            <a:off x="0" y="-1143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Nos thématiques de recherche</a:t>
            </a:r>
            <a:endParaRPr lang="en-US" sz="3200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838835" y="1407795"/>
            <a:ext cx="30772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 sz="2000">
                <a:latin typeface="Cambria" panose="02040503050406030204" charset="0"/>
                <a:cs typeface="Cambria" panose="02040503050406030204" charset="0"/>
              </a:rPr>
              <a:t>Volet méthodologique</a:t>
            </a:r>
            <a:endParaRPr lang="en-US" sz="200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8" name="Picture 7" descr="Slide3"/>
          <p:cNvPicPr>
            <a:picLocks noChangeAspect="1"/>
          </p:cNvPicPr>
          <p:nvPr/>
        </p:nvPicPr>
        <p:blipFill>
          <a:blip r:embed="rId1"/>
          <a:srcRect l="5259" t="9744" r="5289" b="4198"/>
          <a:stretch>
            <a:fillRect/>
          </a:stretch>
        </p:blipFill>
        <p:spPr>
          <a:xfrm>
            <a:off x="5328285" y="1053465"/>
            <a:ext cx="4469765" cy="2259965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670560" y="1866900"/>
            <a:ext cx="465772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just">
              <a:buFont typeface="Arial" panose="02080604020202020204" pitchFamily="34" charset="0"/>
              <a:buChar char="•"/>
            </a:pPr>
            <a:r>
              <a:rPr lang="en-US" sz="1400">
                <a:latin typeface="Cambria" panose="02040503050406030204" charset="0"/>
                <a:cs typeface="Cambria" panose="02040503050406030204" charset="0"/>
              </a:rPr>
              <a:t>Développement d’un pipeline d’analyse de donnée génomique pour M. tuberculosis</a:t>
            </a:r>
            <a:endParaRPr lang="en-US" sz="14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670560" y="2395855"/>
            <a:ext cx="465772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just">
              <a:buFont typeface="Arial" panose="02080604020202020204" pitchFamily="34" charset="0"/>
              <a:buChar char="•"/>
            </a:pPr>
            <a:r>
              <a:rPr lang="en-US" sz="1400">
                <a:latin typeface="Cambria" panose="02040503050406030204" charset="0"/>
                <a:cs typeface="Cambria" panose="02040503050406030204" charset="0"/>
              </a:rPr>
              <a:t>Evaluation de performance à partir de données </a:t>
            </a:r>
            <a:r>
              <a:rPr lang="en-US" sz="1400" i="1">
                <a:latin typeface="Cambria" panose="02040503050406030204" charset="0"/>
                <a:cs typeface="Cambria" panose="02040503050406030204" charset="0"/>
              </a:rPr>
              <a:t>in silico</a:t>
            </a:r>
            <a:endParaRPr lang="en-US" sz="1400" i="1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670560" y="2917825"/>
            <a:ext cx="465772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just">
              <a:buFont typeface="Arial" panose="02080604020202020204" pitchFamily="34" charset="0"/>
              <a:buChar char="•"/>
            </a:pPr>
            <a:r>
              <a:rPr lang="en-US" sz="1400">
                <a:latin typeface="Cambria" panose="02040503050406030204" charset="0"/>
                <a:cs typeface="Cambria" panose="02040503050406030204" charset="0"/>
              </a:rPr>
              <a:t>Modèle complexes de reconstruction phylogénomique</a:t>
            </a:r>
            <a:endParaRPr lang="en-US" sz="140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7" name="Picture 6" descr="Slide1"/>
          <p:cNvPicPr>
            <a:picLocks noChangeAspect="1"/>
          </p:cNvPicPr>
          <p:nvPr/>
        </p:nvPicPr>
        <p:blipFill>
          <a:blip r:embed="rId2"/>
          <a:srcRect l="5266" t="5741" r="34271" b="6491"/>
          <a:stretch>
            <a:fillRect/>
          </a:stretch>
        </p:blipFill>
        <p:spPr>
          <a:xfrm>
            <a:off x="9058910" y="942340"/>
            <a:ext cx="2903855" cy="237109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3/13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s 10"/>
          <p:cNvSpPr/>
          <p:nvPr/>
        </p:nvSpPr>
        <p:spPr>
          <a:xfrm>
            <a:off x="0" y="-1143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Nos thématiques de recherche</a:t>
            </a:r>
            <a:endParaRPr lang="en-US" sz="3200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838835" y="1407795"/>
            <a:ext cx="30772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 sz="2000">
                <a:latin typeface="Cambria" panose="02040503050406030204" charset="0"/>
                <a:cs typeface="Cambria" panose="02040503050406030204" charset="0"/>
              </a:rPr>
              <a:t>Volet méthodologique</a:t>
            </a:r>
            <a:endParaRPr lang="en-US" sz="200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8" name="Picture 7" descr="Slide3"/>
          <p:cNvPicPr>
            <a:picLocks noChangeAspect="1"/>
          </p:cNvPicPr>
          <p:nvPr/>
        </p:nvPicPr>
        <p:blipFill>
          <a:blip r:embed="rId1"/>
          <a:srcRect l="5259" t="9744" r="5289" b="4198"/>
          <a:stretch>
            <a:fillRect/>
          </a:stretch>
        </p:blipFill>
        <p:spPr>
          <a:xfrm>
            <a:off x="5328285" y="1053465"/>
            <a:ext cx="4469765" cy="2259965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670560" y="1866900"/>
            <a:ext cx="465772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just">
              <a:buFont typeface="Arial" panose="02080604020202020204" pitchFamily="34" charset="0"/>
              <a:buChar char="•"/>
            </a:pPr>
            <a:r>
              <a:rPr lang="en-US" sz="1400">
                <a:latin typeface="Cambria" panose="02040503050406030204" charset="0"/>
                <a:cs typeface="Cambria" panose="02040503050406030204" charset="0"/>
              </a:rPr>
              <a:t>Développement d’un pipeline d’analyse de donnée génomique pour M. tuberculosis</a:t>
            </a:r>
            <a:endParaRPr lang="en-US" sz="14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670560" y="2395855"/>
            <a:ext cx="465772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just">
              <a:buFont typeface="Arial" panose="02080604020202020204" pitchFamily="34" charset="0"/>
              <a:buChar char="•"/>
            </a:pPr>
            <a:r>
              <a:rPr lang="en-US" sz="1400">
                <a:latin typeface="Cambria" panose="02040503050406030204" charset="0"/>
                <a:cs typeface="Cambria" panose="02040503050406030204" charset="0"/>
              </a:rPr>
              <a:t>Evaluation de performance à partir de données </a:t>
            </a:r>
            <a:r>
              <a:rPr lang="en-US" sz="1400" i="1">
                <a:latin typeface="Cambria" panose="02040503050406030204" charset="0"/>
                <a:cs typeface="Cambria" panose="02040503050406030204" charset="0"/>
              </a:rPr>
              <a:t>in silico</a:t>
            </a:r>
            <a:endParaRPr lang="en-US" sz="1400" i="1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670560" y="2917825"/>
            <a:ext cx="465772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just">
              <a:buFont typeface="Arial" panose="02080604020202020204" pitchFamily="34" charset="0"/>
              <a:buChar char="•"/>
            </a:pPr>
            <a:r>
              <a:rPr lang="en-US" sz="1400">
                <a:latin typeface="Cambria" panose="02040503050406030204" charset="0"/>
                <a:cs typeface="Cambria" panose="02040503050406030204" charset="0"/>
              </a:rPr>
              <a:t>Modèle complexes de reconstruction phylogénomique</a:t>
            </a:r>
            <a:endParaRPr lang="en-US" sz="140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7" name="Picture 6" descr="Slide1"/>
          <p:cNvPicPr>
            <a:picLocks noChangeAspect="1"/>
          </p:cNvPicPr>
          <p:nvPr/>
        </p:nvPicPr>
        <p:blipFill>
          <a:blip r:embed="rId2"/>
          <a:srcRect l="5266" t="5741" r="34271" b="6491"/>
          <a:stretch>
            <a:fillRect/>
          </a:stretch>
        </p:blipFill>
        <p:spPr>
          <a:xfrm>
            <a:off x="9058910" y="942340"/>
            <a:ext cx="2903855" cy="2371090"/>
          </a:xfrm>
          <a:prstGeom prst="rect">
            <a:avLst/>
          </a:prstGeom>
        </p:spPr>
      </p:pic>
      <p:pic>
        <p:nvPicPr>
          <p:cNvPr id="25" name="Picture 24" descr="tes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9040" y="4286250"/>
            <a:ext cx="3133725" cy="1898650"/>
          </a:xfrm>
          <a:prstGeom prst="rect">
            <a:avLst/>
          </a:prstGeom>
        </p:spPr>
      </p:pic>
      <p:sp>
        <p:nvSpPr>
          <p:cNvPr id="27" name="Text Box 26"/>
          <p:cNvSpPr txBox="1"/>
          <p:nvPr/>
        </p:nvSpPr>
        <p:spPr>
          <a:xfrm>
            <a:off x="838835" y="3887470"/>
            <a:ext cx="50876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71450" indent="-171450" algn="just">
              <a:buFont typeface="Arial" panose="02080604020202020204" pitchFamily="34" charset="0"/>
              <a:buChar char="•"/>
            </a:pPr>
            <a:r>
              <a:rPr lang="en-US" sz="2000">
                <a:latin typeface="Cambria" panose="02040503050406030204" charset="0"/>
                <a:cs typeface="Cambria" panose="02040503050406030204" charset="0"/>
              </a:rPr>
              <a:t>Volet académique (en lien avec la clinique)</a:t>
            </a:r>
            <a:endParaRPr lang="en-US" sz="200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670560" y="4286250"/>
            <a:ext cx="4657725" cy="1060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just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1400">
                <a:latin typeface="Cambria" panose="02040503050406030204" charset="0"/>
                <a:cs typeface="Cambria" panose="02040503050406030204" charset="0"/>
              </a:rPr>
              <a:t>Diversité de Mycobacterium tuberculosis</a:t>
            </a:r>
            <a:endParaRPr lang="en-US" sz="1400">
              <a:latin typeface="Cambria" panose="02040503050406030204" charset="0"/>
              <a:cs typeface="Cambria" panose="0204050305040603020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1400">
                <a:latin typeface="Cambria" panose="02040503050406030204" charset="0"/>
                <a:cs typeface="Cambria" panose="02040503050406030204" charset="0"/>
              </a:rPr>
              <a:t>Mécanismes d’évolution moléculaires</a:t>
            </a:r>
            <a:endParaRPr lang="en-US" sz="1400">
              <a:latin typeface="Cambria" panose="02040503050406030204" charset="0"/>
              <a:cs typeface="Cambria" panose="0204050305040603020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en-US" sz="1400">
                <a:latin typeface="Cambria" panose="02040503050406030204" charset="0"/>
                <a:cs typeface="Cambria" panose="02040503050406030204" charset="0"/>
              </a:rPr>
              <a:t>Epidémiologie moléculaire</a:t>
            </a:r>
            <a:endParaRPr lang="en-US" sz="140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0405" y="3895090"/>
            <a:ext cx="3048635" cy="268160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3/13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Conservation de l’architecture du génome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34035" y="1201420"/>
            <a:ext cx="10744200" cy="3554730"/>
            <a:chOff x="1479" y="4702"/>
            <a:chExt cx="16920" cy="5598"/>
          </a:xfrm>
        </p:grpSpPr>
        <p:grpSp>
          <p:nvGrpSpPr>
            <p:cNvPr id="101" name="Group 100"/>
            <p:cNvGrpSpPr/>
            <p:nvPr/>
          </p:nvGrpSpPr>
          <p:grpSpPr>
            <a:xfrm>
              <a:off x="5827" y="5736"/>
              <a:ext cx="12573" cy="4565"/>
              <a:chOff x="5388" y="2076"/>
              <a:chExt cx="12573" cy="4565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6840" y="2219"/>
                <a:ext cx="11120" cy="1115"/>
                <a:chOff x="5490" y="2779"/>
                <a:chExt cx="11120" cy="1115"/>
              </a:xfrm>
            </p:grpSpPr>
            <p:cxnSp>
              <p:nvCxnSpPr>
                <p:cNvPr id="7" name="Straight Connector 6"/>
                <p:cNvCxnSpPr>
                  <a:stCxn id="13" idx="6"/>
                  <a:endCxn id="3" idx="2"/>
                </p:cNvCxnSpPr>
                <p:nvPr/>
              </p:nvCxnSpPr>
              <p:spPr>
                <a:xfrm>
                  <a:off x="5850" y="2959"/>
                  <a:ext cx="10400" cy="0"/>
                </a:xfrm>
                <a:prstGeom prst="line">
                  <a:avLst/>
                </a:prstGeom>
                <a:ln w="76200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Oval 12"/>
                <p:cNvSpPr/>
                <p:nvPr/>
              </p:nvSpPr>
              <p:spPr>
                <a:xfrm>
                  <a:off x="549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3" name="Oval 2"/>
                <p:cNvSpPr/>
                <p:nvPr/>
              </p:nvSpPr>
              <p:spPr>
                <a:xfrm>
                  <a:off x="1625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8" name="Text Box 7"/>
                <p:cNvSpPr txBox="1"/>
                <p:nvPr/>
              </p:nvSpPr>
              <p:spPr>
                <a:xfrm>
                  <a:off x="5850" y="3314"/>
                  <a:ext cx="4161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pPr indent="0" algn="l">
                    <a:buFont typeface="Arial" panose="02080604020202020204" pitchFamily="34" charset="0"/>
                    <a:buNone/>
                  </a:pPr>
                  <a:r>
                    <a:rPr lang="en-US">
                      <a:solidFill>
                        <a:schemeClr val="accent6"/>
                      </a:solidFill>
                      <a:latin typeface="Cambria" panose="02040503050406030204" charset="0"/>
                      <a:cs typeface="Cambria" panose="02040503050406030204" charset="0"/>
                    </a:rPr>
                    <a:t>Chromosome (circulaire)</a:t>
                  </a:r>
                  <a:endParaRPr lang="en-US">
                    <a:solidFill>
                      <a:schemeClr val="accent6"/>
                    </a:solidFill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10" name="Text Box 9"/>
              <p:cNvSpPr txBox="1"/>
              <p:nvPr/>
            </p:nvSpPr>
            <p:spPr>
              <a:xfrm>
                <a:off x="5388" y="2109"/>
                <a:ext cx="1343" cy="58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indent="0" algn="l">
                  <a:buFont typeface="Arial" panose="02080604020202020204" pitchFamily="34" charset="0"/>
                  <a:buNone/>
                </a:pPr>
                <a:r>
                  <a:rPr lang="en-US" b="1">
                    <a:solidFill>
                      <a:schemeClr val="accent6"/>
                    </a:solidFill>
                    <a:latin typeface="Cambria" panose="02040503050406030204" charset="0"/>
                    <a:cs typeface="Cambria" panose="02040503050406030204" charset="0"/>
                  </a:rPr>
                  <a:t>H37Rv</a:t>
                </a:r>
                <a:endParaRPr lang="en-US" b="1">
                  <a:solidFill>
                    <a:schemeClr val="accent6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1" name="Right Arrow 10"/>
              <p:cNvSpPr/>
              <p:nvPr/>
            </p:nvSpPr>
            <p:spPr>
              <a:xfrm>
                <a:off x="8063" y="2076"/>
                <a:ext cx="1380" cy="645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14" name="Right Arrow 13"/>
              <p:cNvSpPr/>
              <p:nvPr/>
            </p:nvSpPr>
            <p:spPr>
              <a:xfrm rot="10800000">
                <a:off x="9751" y="2109"/>
                <a:ext cx="571" cy="645"/>
              </a:xfrm>
              <a:prstGeom prst="rightArrow">
                <a:avLst/>
              </a:prstGeom>
              <a:solidFill>
                <a:schemeClr val="accent2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18" name="Right Arrow 17"/>
              <p:cNvSpPr/>
              <p:nvPr/>
            </p:nvSpPr>
            <p:spPr>
              <a:xfrm rot="10800000">
                <a:off x="10371" y="2076"/>
                <a:ext cx="571" cy="645"/>
              </a:xfrm>
              <a:prstGeom prst="rightArrow">
                <a:avLst/>
              </a:prstGeom>
              <a:solidFill>
                <a:schemeClr val="accent2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rot="10800000">
                <a:off x="10991" y="2076"/>
                <a:ext cx="571" cy="645"/>
              </a:xfrm>
              <a:prstGeom prst="rightArrow">
                <a:avLst/>
              </a:prstGeom>
              <a:solidFill>
                <a:schemeClr val="accent2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26" name="Right Arrow 25"/>
              <p:cNvSpPr/>
              <p:nvPr/>
            </p:nvSpPr>
            <p:spPr>
              <a:xfrm>
                <a:off x="12115" y="2076"/>
                <a:ext cx="571" cy="645"/>
              </a:xfrm>
              <a:prstGeom prst="rightArrow">
                <a:avLst/>
              </a:prstGeom>
              <a:solidFill>
                <a:srgbClr val="FFC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28" name="Right Arrow 27"/>
              <p:cNvSpPr/>
              <p:nvPr/>
            </p:nvSpPr>
            <p:spPr>
              <a:xfrm>
                <a:off x="15617" y="2077"/>
                <a:ext cx="1007" cy="645"/>
              </a:xfrm>
              <a:prstGeom prst="rightArrow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30" name="Text Box 29"/>
              <p:cNvSpPr txBox="1"/>
              <p:nvPr/>
            </p:nvSpPr>
            <p:spPr>
              <a:xfrm>
                <a:off x="6142" y="3579"/>
                <a:ext cx="513" cy="58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indent="0" algn="l">
                  <a:buFont typeface="Arial" panose="02080604020202020204" pitchFamily="34" charset="0"/>
                  <a:buNone/>
                </a:pPr>
                <a:r>
                  <a:rPr lang="en-US" b="1">
                    <a:solidFill>
                      <a:schemeClr val="accent2"/>
                    </a:solidFill>
                    <a:latin typeface="Cambria" panose="02040503050406030204" charset="0"/>
                    <a:cs typeface="Cambria" panose="02040503050406030204" charset="0"/>
                  </a:rPr>
                  <a:t>A</a:t>
                </a:r>
                <a:endParaRPr lang="en-US" b="1">
                  <a:solidFill>
                    <a:schemeClr val="accent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grpSp>
            <p:nvGrpSpPr>
              <p:cNvPr id="36" name="Group 35"/>
              <p:cNvGrpSpPr/>
              <p:nvPr/>
            </p:nvGrpSpPr>
            <p:grpSpPr>
              <a:xfrm>
                <a:off x="6840" y="3689"/>
                <a:ext cx="11120" cy="360"/>
                <a:chOff x="5490" y="2779"/>
                <a:chExt cx="11120" cy="360"/>
              </a:xfrm>
            </p:grpSpPr>
            <p:cxnSp>
              <p:nvCxnSpPr>
                <p:cNvPr id="37" name="Straight Connector 36"/>
                <p:cNvCxnSpPr>
                  <a:stCxn id="38" idx="6"/>
                  <a:endCxn id="39" idx="2"/>
                </p:cNvCxnSpPr>
                <p:nvPr/>
              </p:nvCxnSpPr>
              <p:spPr>
                <a:xfrm>
                  <a:off x="5850" y="2959"/>
                  <a:ext cx="10400" cy="0"/>
                </a:xfrm>
                <a:prstGeom prst="line">
                  <a:avLst/>
                </a:prstGeom>
                <a:ln w="7620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" name="Oval 37"/>
                <p:cNvSpPr/>
                <p:nvPr/>
              </p:nvSpPr>
              <p:spPr>
                <a:xfrm>
                  <a:off x="549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5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41" name="Right Arrow 40"/>
              <p:cNvSpPr/>
              <p:nvPr/>
            </p:nvSpPr>
            <p:spPr>
              <a:xfrm>
                <a:off x="7948" y="3578"/>
                <a:ext cx="1380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2" name="Right Arrow 41"/>
              <p:cNvSpPr/>
              <p:nvPr/>
            </p:nvSpPr>
            <p:spPr>
              <a:xfrm rot="10800000">
                <a:off x="9636" y="3611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3" name="Right Arrow 42"/>
              <p:cNvSpPr/>
              <p:nvPr/>
            </p:nvSpPr>
            <p:spPr>
              <a:xfrm rot="10800000">
                <a:off x="10256" y="3578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4" name="Right Arrow 43"/>
              <p:cNvSpPr/>
              <p:nvPr/>
            </p:nvSpPr>
            <p:spPr>
              <a:xfrm rot="10800000">
                <a:off x="10876" y="3578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5" name="Right Arrow 44"/>
              <p:cNvSpPr/>
              <p:nvPr/>
            </p:nvSpPr>
            <p:spPr>
              <a:xfrm>
                <a:off x="12000" y="3578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6" name="Right Arrow 45"/>
              <p:cNvSpPr/>
              <p:nvPr/>
            </p:nvSpPr>
            <p:spPr>
              <a:xfrm>
                <a:off x="15502" y="3579"/>
                <a:ext cx="1007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>
                    <a:alpha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7" name="Text Box 46"/>
              <p:cNvSpPr txBox="1"/>
              <p:nvPr/>
            </p:nvSpPr>
            <p:spPr>
              <a:xfrm>
                <a:off x="6143" y="4784"/>
                <a:ext cx="509" cy="58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indent="0" algn="l">
                  <a:buFont typeface="Arial" panose="02080604020202020204" pitchFamily="34" charset="0"/>
                  <a:buNone/>
                </a:pPr>
                <a:r>
                  <a:rPr lang="en-US" b="1">
                    <a:solidFill>
                      <a:schemeClr val="accent2"/>
                    </a:solidFill>
                    <a:latin typeface="Cambria" panose="02040503050406030204" charset="0"/>
                    <a:cs typeface="Cambria" panose="02040503050406030204" charset="0"/>
                  </a:rPr>
                  <a:t>B</a:t>
                </a:r>
                <a:endParaRPr lang="en-US" b="1">
                  <a:solidFill>
                    <a:schemeClr val="accent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grpSp>
            <p:nvGrpSpPr>
              <p:cNvPr id="48" name="Group 47"/>
              <p:cNvGrpSpPr/>
              <p:nvPr/>
            </p:nvGrpSpPr>
            <p:grpSpPr>
              <a:xfrm>
                <a:off x="6841" y="4894"/>
                <a:ext cx="11120" cy="360"/>
                <a:chOff x="5490" y="2779"/>
                <a:chExt cx="11120" cy="360"/>
              </a:xfrm>
            </p:grpSpPr>
            <p:cxnSp>
              <p:nvCxnSpPr>
                <p:cNvPr id="49" name="Straight Connector 48"/>
                <p:cNvCxnSpPr>
                  <a:stCxn id="50" idx="6"/>
                  <a:endCxn id="51" idx="2"/>
                </p:cNvCxnSpPr>
                <p:nvPr/>
              </p:nvCxnSpPr>
              <p:spPr>
                <a:xfrm>
                  <a:off x="5850" y="2959"/>
                  <a:ext cx="10400" cy="0"/>
                </a:xfrm>
                <a:prstGeom prst="line">
                  <a:avLst/>
                </a:prstGeom>
                <a:ln w="7620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Oval 49"/>
                <p:cNvSpPr/>
                <p:nvPr/>
              </p:nvSpPr>
              <p:spPr>
                <a:xfrm>
                  <a:off x="549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1625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52" name="Right Arrow 51"/>
              <p:cNvSpPr/>
              <p:nvPr/>
            </p:nvSpPr>
            <p:spPr>
              <a:xfrm>
                <a:off x="7949" y="4783"/>
                <a:ext cx="1380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3" name="Right Arrow 52"/>
              <p:cNvSpPr/>
              <p:nvPr/>
            </p:nvSpPr>
            <p:spPr>
              <a:xfrm rot="10800000">
                <a:off x="9637" y="4816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4" name="Right Arrow 53"/>
              <p:cNvSpPr/>
              <p:nvPr/>
            </p:nvSpPr>
            <p:spPr>
              <a:xfrm rot="10800000">
                <a:off x="10257" y="478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5" name="Right Arrow 54"/>
              <p:cNvSpPr/>
              <p:nvPr/>
            </p:nvSpPr>
            <p:spPr>
              <a:xfrm rot="10800000">
                <a:off x="10877" y="478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6" name="Right Arrow 55"/>
              <p:cNvSpPr/>
              <p:nvPr/>
            </p:nvSpPr>
            <p:spPr>
              <a:xfrm>
                <a:off x="12001" y="478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7" name="Right Arrow 56"/>
              <p:cNvSpPr/>
              <p:nvPr/>
            </p:nvSpPr>
            <p:spPr>
              <a:xfrm>
                <a:off x="15503" y="4784"/>
                <a:ext cx="1007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>
                    <a:alpha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8" name="Text Box 57"/>
              <p:cNvSpPr txBox="1"/>
              <p:nvPr/>
            </p:nvSpPr>
            <p:spPr>
              <a:xfrm>
                <a:off x="6138" y="5949"/>
                <a:ext cx="492" cy="58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indent="0" algn="l">
                  <a:buFont typeface="Arial" panose="02080604020202020204" pitchFamily="34" charset="0"/>
                  <a:buNone/>
                </a:pPr>
                <a:r>
                  <a:rPr lang="en-US" b="1">
                    <a:solidFill>
                      <a:schemeClr val="accent2"/>
                    </a:solidFill>
                    <a:latin typeface="Cambria" panose="02040503050406030204" charset="0"/>
                    <a:cs typeface="Cambria" panose="02040503050406030204" charset="0"/>
                  </a:rPr>
                  <a:t>C</a:t>
                </a:r>
                <a:endParaRPr lang="en-US" b="1">
                  <a:solidFill>
                    <a:schemeClr val="accent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6841" y="6074"/>
                <a:ext cx="11120" cy="360"/>
                <a:chOff x="5490" y="2779"/>
                <a:chExt cx="11120" cy="360"/>
              </a:xfrm>
            </p:grpSpPr>
            <p:cxnSp>
              <p:nvCxnSpPr>
                <p:cNvPr id="60" name="Straight Connector 59"/>
                <p:cNvCxnSpPr>
                  <a:stCxn id="61" idx="6"/>
                  <a:endCxn id="62" idx="2"/>
                </p:cNvCxnSpPr>
                <p:nvPr/>
              </p:nvCxnSpPr>
              <p:spPr>
                <a:xfrm>
                  <a:off x="5850" y="2959"/>
                  <a:ext cx="10400" cy="0"/>
                </a:xfrm>
                <a:prstGeom prst="line">
                  <a:avLst/>
                </a:prstGeom>
                <a:ln w="7620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1" name="Oval 60"/>
                <p:cNvSpPr/>
                <p:nvPr/>
              </p:nvSpPr>
              <p:spPr>
                <a:xfrm>
                  <a:off x="549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>
                  <a:off x="1625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63" name="Right Arrow 62"/>
              <p:cNvSpPr/>
              <p:nvPr/>
            </p:nvSpPr>
            <p:spPr>
              <a:xfrm>
                <a:off x="7949" y="5963"/>
                <a:ext cx="1380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4" name="Right Arrow 63"/>
              <p:cNvSpPr/>
              <p:nvPr/>
            </p:nvSpPr>
            <p:spPr>
              <a:xfrm rot="10800000">
                <a:off x="9637" y="5996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5" name="Right Arrow 64"/>
              <p:cNvSpPr/>
              <p:nvPr/>
            </p:nvSpPr>
            <p:spPr>
              <a:xfrm rot="10800000">
                <a:off x="10257" y="596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6" name="Right Arrow 65"/>
              <p:cNvSpPr/>
              <p:nvPr/>
            </p:nvSpPr>
            <p:spPr>
              <a:xfrm rot="10800000">
                <a:off x="10877" y="596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7" name="Right Arrow 66"/>
              <p:cNvSpPr/>
              <p:nvPr/>
            </p:nvSpPr>
            <p:spPr>
              <a:xfrm>
                <a:off x="12001" y="596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8" name="Right Arrow 67"/>
              <p:cNvSpPr/>
              <p:nvPr/>
            </p:nvSpPr>
            <p:spPr>
              <a:xfrm>
                <a:off x="15503" y="5964"/>
                <a:ext cx="1007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>
                    <a:alpha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9" name="Rectangles 68"/>
              <p:cNvSpPr/>
              <p:nvPr/>
            </p:nvSpPr>
            <p:spPr>
              <a:xfrm>
                <a:off x="13537" y="2160"/>
                <a:ext cx="616" cy="419"/>
              </a:xfrm>
              <a:prstGeom prst="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IS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Rectangles 69"/>
              <p:cNvSpPr/>
              <p:nvPr/>
            </p:nvSpPr>
            <p:spPr>
              <a:xfrm>
                <a:off x="16782" y="3659"/>
                <a:ext cx="616" cy="419"/>
              </a:xfrm>
              <a:prstGeom prst="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IS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Rectangles 70"/>
              <p:cNvSpPr/>
              <p:nvPr/>
            </p:nvSpPr>
            <p:spPr>
              <a:xfrm>
                <a:off x="8063" y="6045"/>
                <a:ext cx="616" cy="419"/>
              </a:xfrm>
              <a:prstGeom prst="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IS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2" name="Curved Connector 71"/>
              <p:cNvCxnSpPr>
                <a:stCxn id="69" idx="2"/>
                <a:endCxn id="70" idx="0"/>
              </p:cNvCxnSpPr>
              <p:nvPr/>
            </p:nvCxnSpPr>
            <p:spPr>
              <a:xfrm rot="5400000" flipV="1">
                <a:off x="14928" y="1497"/>
                <a:ext cx="1080" cy="3245"/>
              </a:xfrm>
              <a:prstGeom prst="curvedConnector3">
                <a:avLst>
                  <a:gd name="adj1" fmla="val 49954"/>
                </a:avLst>
              </a:prstGeom>
              <a:ln>
                <a:prstDash val="dash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3" name="Curved Connector 72"/>
              <p:cNvCxnSpPr>
                <a:stCxn id="69" idx="2"/>
                <a:endCxn id="71" idx="0"/>
              </p:cNvCxnSpPr>
              <p:nvPr/>
            </p:nvCxnSpPr>
            <p:spPr>
              <a:xfrm rot="5400000">
                <a:off x="9375" y="1575"/>
                <a:ext cx="3466" cy="5474"/>
              </a:xfrm>
              <a:prstGeom prst="curvedConnector3">
                <a:avLst>
                  <a:gd name="adj1" fmla="val 50000"/>
                </a:avLst>
              </a:prstGeom>
              <a:ln>
                <a:prstDash val="dash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6" name="Rectangles 75"/>
              <p:cNvSpPr/>
              <p:nvPr/>
            </p:nvSpPr>
            <p:spPr>
              <a:xfrm>
                <a:off x="7485" y="3674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77" name="Rectangles 76"/>
              <p:cNvSpPr/>
              <p:nvPr/>
            </p:nvSpPr>
            <p:spPr>
              <a:xfrm>
                <a:off x="7485" y="4879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78" name="Rectangles 77"/>
              <p:cNvSpPr/>
              <p:nvPr/>
            </p:nvSpPr>
            <p:spPr>
              <a:xfrm>
                <a:off x="8679" y="6090"/>
                <a:ext cx="120" cy="39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79" name="Rectangles 78"/>
              <p:cNvSpPr/>
              <p:nvPr/>
            </p:nvSpPr>
            <p:spPr>
              <a:xfrm>
                <a:off x="13785" y="3674"/>
                <a:ext cx="120" cy="39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0" name="Rectangles 79"/>
              <p:cNvSpPr/>
              <p:nvPr/>
            </p:nvSpPr>
            <p:spPr>
              <a:xfrm>
                <a:off x="13785" y="4910"/>
                <a:ext cx="120" cy="39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1" name="Rectangles 80"/>
              <p:cNvSpPr/>
              <p:nvPr/>
            </p:nvSpPr>
            <p:spPr>
              <a:xfrm>
                <a:off x="13785" y="6044"/>
                <a:ext cx="120" cy="39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2" name="Rectangles 81"/>
              <p:cNvSpPr/>
              <p:nvPr/>
            </p:nvSpPr>
            <p:spPr>
              <a:xfrm>
                <a:off x="9443" y="3673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5" name="Rectangles 84"/>
              <p:cNvSpPr/>
              <p:nvPr/>
            </p:nvSpPr>
            <p:spPr>
              <a:xfrm>
                <a:off x="14938" y="6045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6" name="Rectangles 85"/>
              <p:cNvSpPr/>
              <p:nvPr/>
            </p:nvSpPr>
            <p:spPr>
              <a:xfrm>
                <a:off x="14528" y="4864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7" name="Rectangles 86"/>
              <p:cNvSpPr/>
              <p:nvPr/>
            </p:nvSpPr>
            <p:spPr>
              <a:xfrm>
                <a:off x="14528" y="6044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8" name="Rectangles 87"/>
              <p:cNvSpPr/>
              <p:nvPr/>
            </p:nvSpPr>
            <p:spPr>
              <a:xfrm>
                <a:off x="10707" y="3689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90" name="Rectangles 89"/>
              <p:cNvSpPr/>
              <p:nvPr/>
            </p:nvSpPr>
            <p:spPr>
              <a:xfrm>
                <a:off x="10596" y="6090"/>
                <a:ext cx="120" cy="390"/>
              </a:xfrm>
              <a:prstGeom prst="rect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>
              <a:grpSpLocks noChangeAspect="1"/>
            </p:cNvGrpSpPr>
            <p:nvPr/>
          </p:nvGrpSpPr>
          <p:grpSpPr>
            <a:xfrm rot="16200000" flipH="1">
              <a:off x="1429" y="5966"/>
              <a:ext cx="4042" cy="3943"/>
              <a:chOff x="801" y="6652"/>
              <a:chExt cx="3977" cy="3088"/>
            </a:xfrm>
          </p:grpSpPr>
          <p:cxnSp>
            <p:nvCxnSpPr>
              <p:cNvPr id="95" name="Straight Connector 94"/>
              <p:cNvCxnSpPr/>
              <p:nvPr/>
            </p:nvCxnSpPr>
            <p:spPr>
              <a:xfrm flipV="1">
                <a:off x="3573" y="8767"/>
                <a:ext cx="601" cy="855"/>
              </a:xfrm>
              <a:prstGeom prst="line">
                <a:avLst/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H="1" flipV="1">
                <a:off x="4158" y="8750"/>
                <a:ext cx="620" cy="990"/>
              </a:xfrm>
              <a:prstGeom prst="line">
                <a:avLst/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127" y="7676"/>
                <a:ext cx="1158" cy="2047"/>
              </a:xfrm>
              <a:prstGeom prst="line">
                <a:avLst/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H="1" flipV="1">
                <a:off x="3268" y="7693"/>
                <a:ext cx="906" cy="1074"/>
              </a:xfrm>
              <a:prstGeom prst="line">
                <a:avLst/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801" y="6652"/>
                <a:ext cx="1343" cy="3038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>
              <a:xfrm flipH="1" flipV="1">
                <a:off x="2110" y="6652"/>
                <a:ext cx="1175" cy="1057"/>
              </a:xfrm>
              <a:prstGeom prst="line">
                <a:avLst/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5" name="Text Box 14"/>
            <p:cNvSpPr txBox="1"/>
            <p:nvPr/>
          </p:nvSpPr>
          <p:spPr>
            <a:xfrm>
              <a:off x="7639" y="4702"/>
              <a:ext cx="9057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indent="0" algn="l">
                <a:buFont typeface="Arial" panose="02080604020202020204" pitchFamily="34" charset="0"/>
                <a:buNone/>
              </a:pPr>
              <a:r>
                <a:rPr lang="en-US" sz="2400"/>
                <a:t>Architecture </a:t>
              </a:r>
              <a:r>
                <a:rPr lang="en-US" sz="2400" i="1"/>
                <a:t>M. tuberculosis</a:t>
              </a:r>
              <a:r>
                <a:rPr lang="en-US" sz="2400"/>
                <a:t> bien conservée !</a:t>
              </a:r>
              <a:endParaRPr lang="en-US" sz="2400"/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4/13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Conservation de l’architecture du génome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34035" y="1201420"/>
            <a:ext cx="10744200" cy="3554730"/>
            <a:chOff x="1479" y="4702"/>
            <a:chExt cx="16920" cy="5598"/>
          </a:xfrm>
        </p:grpSpPr>
        <p:grpSp>
          <p:nvGrpSpPr>
            <p:cNvPr id="101" name="Group 100"/>
            <p:cNvGrpSpPr/>
            <p:nvPr/>
          </p:nvGrpSpPr>
          <p:grpSpPr>
            <a:xfrm>
              <a:off x="5827" y="5736"/>
              <a:ext cx="12573" cy="4565"/>
              <a:chOff x="5388" y="2076"/>
              <a:chExt cx="12573" cy="4565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6840" y="2219"/>
                <a:ext cx="11120" cy="1115"/>
                <a:chOff x="5490" y="2779"/>
                <a:chExt cx="11120" cy="1115"/>
              </a:xfrm>
            </p:grpSpPr>
            <p:cxnSp>
              <p:nvCxnSpPr>
                <p:cNvPr id="7" name="Straight Connector 6"/>
                <p:cNvCxnSpPr>
                  <a:stCxn id="13" idx="6"/>
                  <a:endCxn id="3" idx="2"/>
                </p:cNvCxnSpPr>
                <p:nvPr/>
              </p:nvCxnSpPr>
              <p:spPr>
                <a:xfrm>
                  <a:off x="5850" y="2959"/>
                  <a:ext cx="10400" cy="0"/>
                </a:xfrm>
                <a:prstGeom prst="line">
                  <a:avLst/>
                </a:prstGeom>
                <a:ln w="76200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Oval 12"/>
                <p:cNvSpPr/>
                <p:nvPr/>
              </p:nvSpPr>
              <p:spPr>
                <a:xfrm>
                  <a:off x="549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3" name="Oval 2"/>
                <p:cNvSpPr/>
                <p:nvPr/>
              </p:nvSpPr>
              <p:spPr>
                <a:xfrm>
                  <a:off x="1625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8" name="Text Box 7"/>
                <p:cNvSpPr txBox="1"/>
                <p:nvPr/>
              </p:nvSpPr>
              <p:spPr>
                <a:xfrm>
                  <a:off x="5850" y="3314"/>
                  <a:ext cx="4161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pPr indent="0" algn="l">
                    <a:buFont typeface="Arial" panose="02080604020202020204" pitchFamily="34" charset="0"/>
                    <a:buNone/>
                  </a:pPr>
                  <a:r>
                    <a:rPr lang="en-US">
                      <a:solidFill>
                        <a:schemeClr val="accent6"/>
                      </a:solidFill>
                      <a:latin typeface="Cambria" panose="02040503050406030204" charset="0"/>
                      <a:cs typeface="Cambria" panose="02040503050406030204" charset="0"/>
                    </a:rPr>
                    <a:t>Chromosome (circulaire)</a:t>
                  </a:r>
                  <a:endParaRPr lang="en-US">
                    <a:solidFill>
                      <a:schemeClr val="accent6"/>
                    </a:solidFill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10" name="Text Box 9"/>
              <p:cNvSpPr txBox="1"/>
              <p:nvPr/>
            </p:nvSpPr>
            <p:spPr>
              <a:xfrm>
                <a:off x="5388" y="2109"/>
                <a:ext cx="1343" cy="58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indent="0" algn="l">
                  <a:buFont typeface="Arial" panose="02080604020202020204" pitchFamily="34" charset="0"/>
                  <a:buNone/>
                </a:pPr>
                <a:r>
                  <a:rPr lang="en-US" b="1">
                    <a:solidFill>
                      <a:schemeClr val="accent6"/>
                    </a:solidFill>
                    <a:latin typeface="Cambria" panose="02040503050406030204" charset="0"/>
                    <a:cs typeface="Cambria" panose="02040503050406030204" charset="0"/>
                  </a:rPr>
                  <a:t>H37Rv</a:t>
                </a:r>
                <a:endParaRPr lang="en-US" b="1">
                  <a:solidFill>
                    <a:schemeClr val="accent6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sp>
            <p:nvSpPr>
              <p:cNvPr id="11" name="Right Arrow 10"/>
              <p:cNvSpPr/>
              <p:nvPr/>
            </p:nvSpPr>
            <p:spPr>
              <a:xfrm>
                <a:off x="8063" y="2076"/>
                <a:ext cx="1380" cy="645"/>
              </a:xfrm>
              <a:prstGeom prst="rightArrow">
                <a:avLst/>
              </a:prstGeom>
              <a:solidFill>
                <a:srgbClr val="7030A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14" name="Right Arrow 13"/>
              <p:cNvSpPr/>
              <p:nvPr/>
            </p:nvSpPr>
            <p:spPr>
              <a:xfrm rot="10800000">
                <a:off x="9751" y="2109"/>
                <a:ext cx="571" cy="645"/>
              </a:xfrm>
              <a:prstGeom prst="rightArrow">
                <a:avLst/>
              </a:prstGeom>
              <a:solidFill>
                <a:schemeClr val="accent2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18" name="Right Arrow 17"/>
              <p:cNvSpPr/>
              <p:nvPr/>
            </p:nvSpPr>
            <p:spPr>
              <a:xfrm rot="10800000">
                <a:off x="10371" y="2076"/>
                <a:ext cx="571" cy="645"/>
              </a:xfrm>
              <a:prstGeom prst="rightArrow">
                <a:avLst/>
              </a:prstGeom>
              <a:solidFill>
                <a:schemeClr val="accent2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rot="10800000">
                <a:off x="10991" y="2076"/>
                <a:ext cx="571" cy="645"/>
              </a:xfrm>
              <a:prstGeom prst="rightArrow">
                <a:avLst/>
              </a:prstGeom>
              <a:solidFill>
                <a:schemeClr val="accent2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26" name="Right Arrow 25"/>
              <p:cNvSpPr/>
              <p:nvPr/>
            </p:nvSpPr>
            <p:spPr>
              <a:xfrm>
                <a:off x="12115" y="2076"/>
                <a:ext cx="571" cy="645"/>
              </a:xfrm>
              <a:prstGeom prst="rightArrow">
                <a:avLst/>
              </a:prstGeom>
              <a:solidFill>
                <a:srgbClr val="FFC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28" name="Right Arrow 27"/>
              <p:cNvSpPr/>
              <p:nvPr/>
            </p:nvSpPr>
            <p:spPr>
              <a:xfrm>
                <a:off x="15617" y="2077"/>
                <a:ext cx="1007" cy="645"/>
              </a:xfrm>
              <a:prstGeom prst="rightArrow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30" name="Text Box 29"/>
              <p:cNvSpPr txBox="1"/>
              <p:nvPr/>
            </p:nvSpPr>
            <p:spPr>
              <a:xfrm>
                <a:off x="6142" y="3579"/>
                <a:ext cx="513" cy="58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indent="0" algn="l">
                  <a:buFont typeface="Arial" panose="02080604020202020204" pitchFamily="34" charset="0"/>
                  <a:buNone/>
                </a:pPr>
                <a:r>
                  <a:rPr lang="en-US" b="1">
                    <a:solidFill>
                      <a:schemeClr val="accent2"/>
                    </a:solidFill>
                    <a:latin typeface="Cambria" panose="02040503050406030204" charset="0"/>
                    <a:cs typeface="Cambria" panose="02040503050406030204" charset="0"/>
                  </a:rPr>
                  <a:t>A</a:t>
                </a:r>
                <a:endParaRPr lang="en-US" b="1">
                  <a:solidFill>
                    <a:schemeClr val="accent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grpSp>
            <p:nvGrpSpPr>
              <p:cNvPr id="36" name="Group 35"/>
              <p:cNvGrpSpPr/>
              <p:nvPr/>
            </p:nvGrpSpPr>
            <p:grpSpPr>
              <a:xfrm>
                <a:off x="6840" y="3689"/>
                <a:ext cx="11120" cy="360"/>
                <a:chOff x="5490" y="2779"/>
                <a:chExt cx="11120" cy="360"/>
              </a:xfrm>
            </p:grpSpPr>
            <p:cxnSp>
              <p:nvCxnSpPr>
                <p:cNvPr id="37" name="Straight Connector 36"/>
                <p:cNvCxnSpPr>
                  <a:stCxn id="38" idx="6"/>
                  <a:endCxn id="39" idx="2"/>
                </p:cNvCxnSpPr>
                <p:nvPr/>
              </p:nvCxnSpPr>
              <p:spPr>
                <a:xfrm>
                  <a:off x="5850" y="2959"/>
                  <a:ext cx="10400" cy="0"/>
                </a:xfrm>
                <a:prstGeom prst="line">
                  <a:avLst/>
                </a:prstGeom>
                <a:ln w="7620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" name="Oval 37"/>
                <p:cNvSpPr/>
                <p:nvPr/>
              </p:nvSpPr>
              <p:spPr>
                <a:xfrm>
                  <a:off x="549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5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41" name="Right Arrow 40"/>
              <p:cNvSpPr/>
              <p:nvPr/>
            </p:nvSpPr>
            <p:spPr>
              <a:xfrm>
                <a:off x="7948" y="3578"/>
                <a:ext cx="1380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2" name="Right Arrow 41"/>
              <p:cNvSpPr/>
              <p:nvPr/>
            </p:nvSpPr>
            <p:spPr>
              <a:xfrm rot="10800000">
                <a:off x="9636" y="3611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3" name="Right Arrow 42"/>
              <p:cNvSpPr/>
              <p:nvPr/>
            </p:nvSpPr>
            <p:spPr>
              <a:xfrm rot="10800000">
                <a:off x="10256" y="3578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4" name="Right Arrow 43"/>
              <p:cNvSpPr/>
              <p:nvPr/>
            </p:nvSpPr>
            <p:spPr>
              <a:xfrm rot="10800000">
                <a:off x="10876" y="3578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5" name="Right Arrow 44"/>
              <p:cNvSpPr/>
              <p:nvPr/>
            </p:nvSpPr>
            <p:spPr>
              <a:xfrm>
                <a:off x="12000" y="3578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6" name="Right Arrow 45"/>
              <p:cNvSpPr/>
              <p:nvPr/>
            </p:nvSpPr>
            <p:spPr>
              <a:xfrm>
                <a:off x="15502" y="3579"/>
                <a:ext cx="1007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>
                    <a:alpha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47" name="Text Box 46"/>
              <p:cNvSpPr txBox="1"/>
              <p:nvPr/>
            </p:nvSpPr>
            <p:spPr>
              <a:xfrm>
                <a:off x="6143" y="4784"/>
                <a:ext cx="509" cy="58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indent="0" algn="l">
                  <a:buFont typeface="Arial" panose="02080604020202020204" pitchFamily="34" charset="0"/>
                  <a:buNone/>
                </a:pPr>
                <a:r>
                  <a:rPr lang="en-US" b="1">
                    <a:solidFill>
                      <a:schemeClr val="accent2"/>
                    </a:solidFill>
                    <a:latin typeface="Cambria" panose="02040503050406030204" charset="0"/>
                    <a:cs typeface="Cambria" panose="02040503050406030204" charset="0"/>
                  </a:rPr>
                  <a:t>B</a:t>
                </a:r>
                <a:endParaRPr lang="en-US" b="1">
                  <a:solidFill>
                    <a:schemeClr val="accent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grpSp>
            <p:nvGrpSpPr>
              <p:cNvPr id="48" name="Group 47"/>
              <p:cNvGrpSpPr/>
              <p:nvPr/>
            </p:nvGrpSpPr>
            <p:grpSpPr>
              <a:xfrm>
                <a:off x="6841" y="4894"/>
                <a:ext cx="11120" cy="360"/>
                <a:chOff x="5490" y="2779"/>
                <a:chExt cx="11120" cy="360"/>
              </a:xfrm>
            </p:grpSpPr>
            <p:cxnSp>
              <p:nvCxnSpPr>
                <p:cNvPr id="49" name="Straight Connector 48"/>
                <p:cNvCxnSpPr>
                  <a:stCxn id="50" idx="6"/>
                  <a:endCxn id="51" idx="2"/>
                </p:cNvCxnSpPr>
                <p:nvPr/>
              </p:nvCxnSpPr>
              <p:spPr>
                <a:xfrm>
                  <a:off x="5850" y="2959"/>
                  <a:ext cx="10400" cy="0"/>
                </a:xfrm>
                <a:prstGeom prst="line">
                  <a:avLst/>
                </a:prstGeom>
                <a:ln w="7620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Oval 49"/>
                <p:cNvSpPr/>
                <p:nvPr/>
              </p:nvSpPr>
              <p:spPr>
                <a:xfrm>
                  <a:off x="549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1625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52" name="Right Arrow 51"/>
              <p:cNvSpPr/>
              <p:nvPr/>
            </p:nvSpPr>
            <p:spPr>
              <a:xfrm>
                <a:off x="7949" y="4783"/>
                <a:ext cx="1380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3" name="Right Arrow 52"/>
              <p:cNvSpPr/>
              <p:nvPr/>
            </p:nvSpPr>
            <p:spPr>
              <a:xfrm rot="10800000">
                <a:off x="9637" y="4816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4" name="Right Arrow 53"/>
              <p:cNvSpPr/>
              <p:nvPr/>
            </p:nvSpPr>
            <p:spPr>
              <a:xfrm rot="10800000">
                <a:off x="10257" y="478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5" name="Right Arrow 54"/>
              <p:cNvSpPr/>
              <p:nvPr/>
            </p:nvSpPr>
            <p:spPr>
              <a:xfrm rot="10800000">
                <a:off x="10877" y="478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6" name="Right Arrow 55"/>
              <p:cNvSpPr/>
              <p:nvPr/>
            </p:nvSpPr>
            <p:spPr>
              <a:xfrm>
                <a:off x="12001" y="478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7" name="Right Arrow 56"/>
              <p:cNvSpPr/>
              <p:nvPr/>
            </p:nvSpPr>
            <p:spPr>
              <a:xfrm>
                <a:off x="15503" y="4784"/>
                <a:ext cx="1007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>
                    <a:alpha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58" name="Text Box 57"/>
              <p:cNvSpPr txBox="1"/>
              <p:nvPr/>
            </p:nvSpPr>
            <p:spPr>
              <a:xfrm>
                <a:off x="6138" y="5949"/>
                <a:ext cx="492" cy="58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indent="0" algn="l">
                  <a:buFont typeface="Arial" panose="02080604020202020204" pitchFamily="34" charset="0"/>
                  <a:buNone/>
                </a:pPr>
                <a:r>
                  <a:rPr lang="en-US" b="1">
                    <a:solidFill>
                      <a:schemeClr val="accent2"/>
                    </a:solidFill>
                    <a:latin typeface="Cambria" panose="02040503050406030204" charset="0"/>
                    <a:cs typeface="Cambria" panose="02040503050406030204" charset="0"/>
                  </a:rPr>
                  <a:t>C</a:t>
                </a:r>
                <a:endParaRPr lang="en-US" b="1">
                  <a:solidFill>
                    <a:schemeClr val="accent2"/>
                  </a:solidFill>
                  <a:latin typeface="Cambria" panose="02040503050406030204" charset="0"/>
                  <a:cs typeface="Cambria" panose="02040503050406030204" charset="0"/>
                </a:endParaRP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6841" y="6074"/>
                <a:ext cx="11120" cy="360"/>
                <a:chOff x="5490" y="2779"/>
                <a:chExt cx="11120" cy="360"/>
              </a:xfrm>
            </p:grpSpPr>
            <p:cxnSp>
              <p:nvCxnSpPr>
                <p:cNvPr id="60" name="Straight Connector 59"/>
                <p:cNvCxnSpPr>
                  <a:stCxn id="61" idx="6"/>
                  <a:endCxn id="62" idx="2"/>
                </p:cNvCxnSpPr>
                <p:nvPr/>
              </p:nvCxnSpPr>
              <p:spPr>
                <a:xfrm>
                  <a:off x="5850" y="2959"/>
                  <a:ext cx="10400" cy="0"/>
                </a:xfrm>
                <a:prstGeom prst="line">
                  <a:avLst/>
                </a:prstGeom>
                <a:ln w="7620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1" name="Oval 60"/>
                <p:cNvSpPr/>
                <p:nvPr/>
              </p:nvSpPr>
              <p:spPr>
                <a:xfrm>
                  <a:off x="549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  <p:sp>
              <p:nvSpPr>
                <p:cNvPr id="62" name="Oval 61"/>
                <p:cNvSpPr/>
                <p:nvPr/>
              </p:nvSpPr>
              <p:spPr>
                <a:xfrm>
                  <a:off x="16250" y="2779"/>
                  <a:ext cx="360" cy="360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en-US">
                    <a:latin typeface="Cambria" panose="02040503050406030204" charset="0"/>
                    <a:cs typeface="Cambria" panose="02040503050406030204" charset="0"/>
                  </a:endParaRPr>
                </a:p>
              </p:txBody>
            </p:sp>
          </p:grpSp>
          <p:sp>
            <p:nvSpPr>
              <p:cNvPr id="63" name="Right Arrow 62"/>
              <p:cNvSpPr/>
              <p:nvPr/>
            </p:nvSpPr>
            <p:spPr>
              <a:xfrm>
                <a:off x="7949" y="5963"/>
                <a:ext cx="1380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4" name="Right Arrow 63"/>
              <p:cNvSpPr/>
              <p:nvPr/>
            </p:nvSpPr>
            <p:spPr>
              <a:xfrm rot="10800000">
                <a:off x="9637" y="5996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5" name="Right Arrow 64"/>
              <p:cNvSpPr/>
              <p:nvPr/>
            </p:nvSpPr>
            <p:spPr>
              <a:xfrm rot="10800000">
                <a:off x="10257" y="596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6" name="Right Arrow 65"/>
              <p:cNvSpPr/>
              <p:nvPr/>
            </p:nvSpPr>
            <p:spPr>
              <a:xfrm rot="10800000">
                <a:off x="10877" y="596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7" name="Right Arrow 66"/>
              <p:cNvSpPr/>
              <p:nvPr/>
            </p:nvSpPr>
            <p:spPr>
              <a:xfrm>
                <a:off x="12001" y="5963"/>
                <a:ext cx="571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>
                    <a:alpha val="4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8" name="Right Arrow 67"/>
              <p:cNvSpPr/>
              <p:nvPr/>
            </p:nvSpPr>
            <p:spPr>
              <a:xfrm>
                <a:off x="15503" y="5964"/>
                <a:ext cx="1007" cy="645"/>
              </a:xfrm>
              <a:prstGeom prst="rightArrow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>
                    <a:alpha val="4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69" name="Rectangles 68"/>
              <p:cNvSpPr/>
              <p:nvPr/>
            </p:nvSpPr>
            <p:spPr>
              <a:xfrm>
                <a:off x="13537" y="2160"/>
                <a:ext cx="616" cy="419"/>
              </a:xfrm>
              <a:prstGeom prst="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IS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Rectangles 69"/>
              <p:cNvSpPr/>
              <p:nvPr/>
            </p:nvSpPr>
            <p:spPr>
              <a:xfrm>
                <a:off x="16782" y="3659"/>
                <a:ext cx="616" cy="419"/>
              </a:xfrm>
              <a:prstGeom prst="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IS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Rectangles 70"/>
              <p:cNvSpPr/>
              <p:nvPr/>
            </p:nvSpPr>
            <p:spPr>
              <a:xfrm>
                <a:off x="8063" y="6045"/>
                <a:ext cx="616" cy="419"/>
              </a:xfrm>
              <a:prstGeom prst="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IS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2" name="Curved Connector 71"/>
              <p:cNvCxnSpPr>
                <a:stCxn id="69" idx="2"/>
                <a:endCxn id="70" idx="0"/>
              </p:cNvCxnSpPr>
              <p:nvPr/>
            </p:nvCxnSpPr>
            <p:spPr>
              <a:xfrm rot="5400000" flipV="1">
                <a:off x="14928" y="1497"/>
                <a:ext cx="1080" cy="3245"/>
              </a:xfrm>
              <a:prstGeom prst="curvedConnector3">
                <a:avLst>
                  <a:gd name="adj1" fmla="val 49954"/>
                </a:avLst>
              </a:prstGeom>
              <a:ln>
                <a:prstDash val="dash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3" name="Curved Connector 72"/>
              <p:cNvCxnSpPr>
                <a:stCxn id="69" idx="2"/>
                <a:endCxn id="71" idx="0"/>
              </p:cNvCxnSpPr>
              <p:nvPr/>
            </p:nvCxnSpPr>
            <p:spPr>
              <a:xfrm rot="5400000">
                <a:off x="9375" y="1575"/>
                <a:ext cx="3466" cy="5474"/>
              </a:xfrm>
              <a:prstGeom prst="curvedConnector3">
                <a:avLst>
                  <a:gd name="adj1" fmla="val 50000"/>
                </a:avLst>
              </a:prstGeom>
              <a:ln>
                <a:prstDash val="dash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6" name="Rectangles 75"/>
              <p:cNvSpPr/>
              <p:nvPr/>
            </p:nvSpPr>
            <p:spPr>
              <a:xfrm>
                <a:off x="7485" y="3674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77" name="Rectangles 76"/>
              <p:cNvSpPr/>
              <p:nvPr/>
            </p:nvSpPr>
            <p:spPr>
              <a:xfrm>
                <a:off x="7485" y="4879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78" name="Rectangles 77"/>
              <p:cNvSpPr/>
              <p:nvPr/>
            </p:nvSpPr>
            <p:spPr>
              <a:xfrm>
                <a:off x="8679" y="6090"/>
                <a:ext cx="120" cy="39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79" name="Rectangles 78"/>
              <p:cNvSpPr/>
              <p:nvPr/>
            </p:nvSpPr>
            <p:spPr>
              <a:xfrm>
                <a:off x="13785" y="3674"/>
                <a:ext cx="120" cy="39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0" name="Rectangles 79"/>
              <p:cNvSpPr/>
              <p:nvPr/>
            </p:nvSpPr>
            <p:spPr>
              <a:xfrm>
                <a:off x="13785" y="4910"/>
                <a:ext cx="120" cy="39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1" name="Rectangles 80"/>
              <p:cNvSpPr/>
              <p:nvPr/>
            </p:nvSpPr>
            <p:spPr>
              <a:xfrm>
                <a:off x="13785" y="6044"/>
                <a:ext cx="120" cy="39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2" name="Rectangles 81"/>
              <p:cNvSpPr/>
              <p:nvPr/>
            </p:nvSpPr>
            <p:spPr>
              <a:xfrm>
                <a:off x="9443" y="3673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5" name="Rectangles 84"/>
              <p:cNvSpPr/>
              <p:nvPr/>
            </p:nvSpPr>
            <p:spPr>
              <a:xfrm>
                <a:off x="14938" y="6045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6" name="Rectangles 85"/>
              <p:cNvSpPr/>
              <p:nvPr/>
            </p:nvSpPr>
            <p:spPr>
              <a:xfrm>
                <a:off x="14528" y="4864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7" name="Rectangles 86"/>
              <p:cNvSpPr/>
              <p:nvPr/>
            </p:nvSpPr>
            <p:spPr>
              <a:xfrm>
                <a:off x="14528" y="6044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88" name="Rectangles 87"/>
              <p:cNvSpPr/>
              <p:nvPr/>
            </p:nvSpPr>
            <p:spPr>
              <a:xfrm>
                <a:off x="10707" y="3689"/>
                <a:ext cx="120" cy="39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90" name="Rectangles 89"/>
              <p:cNvSpPr/>
              <p:nvPr/>
            </p:nvSpPr>
            <p:spPr>
              <a:xfrm>
                <a:off x="10596" y="6090"/>
                <a:ext cx="120" cy="390"/>
              </a:xfrm>
              <a:prstGeom prst="rect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>
              <a:grpSpLocks noChangeAspect="1"/>
            </p:cNvGrpSpPr>
            <p:nvPr/>
          </p:nvGrpSpPr>
          <p:grpSpPr>
            <a:xfrm rot="16200000" flipH="1">
              <a:off x="1429" y="5966"/>
              <a:ext cx="4042" cy="3943"/>
              <a:chOff x="801" y="6652"/>
              <a:chExt cx="3977" cy="3088"/>
            </a:xfrm>
          </p:grpSpPr>
          <p:cxnSp>
            <p:nvCxnSpPr>
              <p:cNvPr id="95" name="Straight Connector 94"/>
              <p:cNvCxnSpPr/>
              <p:nvPr/>
            </p:nvCxnSpPr>
            <p:spPr>
              <a:xfrm flipV="1">
                <a:off x="3573" y="8767"/>
                <a:ext cx="601" cy="855"/>
              </a:xfrm>
              <a:prstGeom prst="line">
                <a:avLst/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H="1" flipV="1">
                <a:off x="4158" y="8750"/>
                <a:ext cx="620" cy="990"/>
              </a:xfrm>
              <a:prstGeom prst="line">
                <a:avLst/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127" y="7676"/>
                <a:ext cx="1158" cy="2047"/>
              </a:xfrm>
              <a:prstGeom prst="line">
                <a:avLst/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H="1" flipV="1">
                <a:off x="3268" y="7693"/>
                <a:ext cx="906" cy="1074"/>
              </a:xfrm>
              <a:prstGeom prst="line">
                <a:avLst/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801" y="6652"/>
                <a:ext cx="1343" cy="3038"/>
              </a:xfrm>
              <a:prstGeom prst="line">
                <a:avLst/>
              </a:prstGeom>
              <a:ln w="38100">
                <a:solidFill>
                  <a:schemeClr val="accent6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>
              <a:xfrm flipH="1" flipV="1">
                <a:off x="2110" y="6652"/>
                <a:ext cx="1175" cy="1057"/>
              </a:xfrm>
              <a:prstGeom prst="line">
                <a:avLst/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15" name="Text Box 14"/>
            <p:cNvSpPr txBox="1"/>
            <p:nvPr/>
          </p:nvSpPr>
          <p:spPr>
            <a:xfrm>
              <a:off x="7639" y="4702"/>
              <a:ext cx="9057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indent="0" algn="l">
                <a:buFont typeface="Arial" panose="02080604020202020204" pitchFamily="34" charset="0"/>
                <a:buNone/>
              </a:pPr>
              <a:r>
                <a:rPr lang="en-US" sz="2400"/>
                <a:t>Architecture </a:t>
              </a:r>
              <a:r>
                <a:rPr lang="en-US" sz="2400" i="1"/>
                <a:t>M. tuberculosis</a:t>
              </a:r>
              <a:r>
                <a:rPr lang="en-US" sz="2400"/>
                <a:t> bien conservée !</a:t>
              </a:r>
              <a:endParaRPr lang="en-US" sz="2400"/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4/13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2611755" y="5241925"/>
            <a:ext cx="6967855" cy="1198880"/>
            <a:chOff x="3618" y="1955"/>
            <a:chExt cx="10973" cy="1888"/>
          </a:xfrm>
        </p:grpSpPr>
        <p:sp>
          <p:nvSpPr>
            <p:cNvPr id="19" name="Text Box 18"/>
            <p:cNvSpPr txBox="1"/>
            <p:nvPr/>
          </p:nvSpPr>
          <p:spPr>
            <a:xfrm>
              <a:off x="3618" y="2536"/>
              <a:ext cx="3687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indent="0" algn="l">
                <a:buFont typeface="Arial" panose="02080604020202020204" pitchFamily="34" charset="0"/>
                <a:buNone/>
              </a:pPr>
              <a:r>
                <a:rPr lang="en-US" sz="2400"/>
                <a:t>Pas d’assemblage</a:t>
              </a:r>
              <a:endParaRPr lang="en-US" sz="2400"/>
            </a:p>
          </p:txBody>
        </p:sp>
        <p:sp>
          <p:nvSpPr>
            <p:cNvPr id="20" name="Text Box 19"/>
            <p:cNvSpPr txBox="1"/>
            <p:nvPr/>
          </p:nvSpPr>
          <p:spPr>
            <a:xfrm>
              <a:off x="9993" y="1955"/>
              <a:ext cx="4599" cy="1888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marL="342900" indent="-342900" algn="l">
                <a:buFont typeface="Arial" panose="02080604020202020204" pitchFamily="34" charset="0"/>
                <a:buChar char="•"/>
              </a:pPr>
              <a:r>
                <a:rPr lang="en-US" sz="2400"/>
                <a:t>Long</a:t>
              </a:r>
              <a:endParaRPr lang="en-US" sz="2400"/>
            </a:p>
            <a:p>
              <a:pPr marL="342900" indent="-342900" algn="l">
                <a:buFont typeface="Arial" panose="02080604020202020204" pitchFamily="34" charset="0"/>
                <a:buChar char="•"/>
              </a:pPr>
              <a:r>
                <a:rPr lang="en-US" sz="2400"/>
                <a:t>Algo. complexes</a:t>
              </a:r>
              <a:endParaRPr lang="en-US" sz="2400"/>
            </a:p>
            <a:p>
              <a:pPr marL="342900" indent="-342900" algn="l">
                <a:buFont typeface="Arial" panose="02080604020202020204" pitchFamily="34" charset="0"/>
                <a:buChar char="•"/>
              </a:pPr>
              <a:r>
                <a:rPr lang="en-US" sz="2400"/>
                <a:t>Beaucoup d’écueils</a:t>
              </a:r>
              <a:endParaRPr lang="en-US" sz="2400"/>
            </a:p>
          </p:txBody>
        </p:sp>
        <p:cxnSp>
          <p:nvCxnSpPr>
            <p:cNvPr id="21" name="Straight Arrow Connector 20"/>
            <p:cNvCxnSpPr>
              <a:stCxn id="19" idx="3"/>
              <a:endCxn id="20" idx="1"/>
            </p:cNvCxnSpPr>
            <p:nvPr/>
          </p:nvCxnSpPr>
          <p:spPr>
            <a:xfrm>
              <a:off x="7305" y="2899"/>
              <a:ext cx="2688" cy="0"/>
            </a:xfrm>
            <a:prstGeom prst="straightConnector1">
              <a:avLst/>
            </a:prstGeom>
            <a:ln w="38100"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s 3"/>
          <p:cNvSpPr/>
          <p:nvPr/>
        </p:nvSpPr>
        <p:spPr>
          <a:xfrm>
            <a:off x="635" y="0"/>
            <a:ext cx="12191365" cy="82994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1" algn="just"/>
            <a:r>
              <a:rPr lang="en-US" sz="3200">
                <a:solidFill>
                  <a:schemeClr val="tx1"/>
                </a:solidFill>
                <a:latin typeface="Cambria" panose="02040503050406030204" charset="0"/>
                <a:cs typeface="Cambria" panose="02040503050406030204" charset="0"/>
                <a:sym typeface="+mn-ea"/>
              </a:rPr>
              <a:t>Protocole pour construire des arbres</a:t>
            </a:r>
            <a:endParaRPr lang="en-US" sz="3200" i="1">
              <a:solidFill>
                <a:schemeClr val="tx1"/>
              </a:solidFill>
              <a:latin typeface="Cambria" panose="02040503050406030204" charset="0"/>
              <a:cs typeface="Cambria" panose="02040503050406030204" charset="0"/>
              <a:sym typeface="+mn-ea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640080" y="1184275"/>
            <a:ext cx="1990725" cy="754380"/>
          </a:xfrm>
          <a:prstGeom prst="roundRect">
            <a:avLst/>
          </a:prstGeom>
          <a:solidFill>
            <a:srgbClr val="FF33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400">
                <a:latin typeface="Lato Heavy" panose="020F0902020204030203" charset="0"/>
                <a:cs typeface="Lato Heavy" panose="020F0902020204030203" charset="0"/>
              </a:rPr>
              <a:t>Genotube</a:t>
            </a:r>
            <a:endParaRPr lang="en-US" sz="2400">
              <a:latin typeface="Lato Heavy" panose="020F0902020204030203" charset="0"/>
              <a:cs typeface="Lato Heavy" panose="020F0902020204030203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640080" y="1184275"/>
            <a:ext cx="1990725" cy="754380"/>
          </a:xfrm>
          <a:prstGeom prst="roundRect">
            <a:avLst/>
          </a:prstGeom>
          <a:solidFill>
            <a:srgbClr val="FF33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2400">
                <a:latin typeface="Lato Heavy" panose="020F0902020204030203" charset="0"/>
                <a:cs typeface="Lato Heavy" panose="020F0902020204030203" charset="0"/>
              </a:rPr>
              <a:t>Genotube</a:t>
            </a:r>
            <a:endParaRPr lang="en-US" sz="2400">
              <a:latin typeface="Lato Heavy" panose="020F0902020204030203" charset="0"/>
              <a:cs typeface="Lato Heavy" panose="020F0902020204030203" charset="0"/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3619500" y="1184275"/>
            <a:ext cx="619633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 sz="2400"/>
              <a:t>phylo</a:t>
            </a:r>
            <a:r>
              <a:rPr lang="en-US" sz="2400" b="1">
                <a:solidFill>
                  <a:srgbClr val="FF0000"/>
                </a:solidFill>
              </a:rPr>
              <a:t>Gen</a:t>
            </a:r>
            <a:r>
              <a:rPr lang="en-US" sz="2400"/>
              <a:t>omic </a:t>
            </a:r>
            <a:r>
              <a:rPr lang="en-US" sz="2400" b="1">
                <a:solidFill>
                  <a:srgbClr val="FF0000"/>
                </a:solidFill>
              </a:rPr>
              <a:t>O</a:t>
            </a:r>
            <a:r>
              <a:rPr lang="en-US" sz="2400"/>
              <a:t>riented Toolkit for </a:t>
            </a:r>
            <a:r>
              <a:rPr lang="en-US" sz="2400" b="1">
                <a:solidFill>
                  <a:srgbClr val="FF0000"/>
                </a:solidFill>
              </a:rPr>
              <a:t>tube</a:t>
            </a:r>
            <a:r>
              <a:rPr lang="en-US" sz="2400"/>
              <a:t>rculosis</a:t>
            </a:r>
            <a:endParaRPr lang="en-US" sz="2400"/>
          </a:p>
        </p:txBody>
      </p:sp>
      <p:sp>
        <p:nvSpPr>
          <p:cNvPr id="179" name="Text Box 178"/>
          <p:cNvSpPr txBox="1"/>
          <p:nvPr/>
        </p:nvSpPr>
        <p:spPr>
          <a:xfrm>
            <a:off x="4934585" y="1852930"/>
            <a:ext cx="3561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l">
              <a:buFont typeface="Arial" panose="02080604020202020204" pitchFamily="34" charset="0"/>
              <a:buNone/>
            </a:pPr>
            <a:r>
              <a:rPr lang="en-US"/>
              <a:t>Alignement sur génome de référence</a:t>
            </a:r>
            <a:endParaRPr lang="en-US"/>
          </a:p>
        </p:txBody>
      </p:sp>
      <p:sp>
        <p:nvSpPr>
          <p:cNvPr id="15" name="Text Box 14"/>
          <p:cNvSpPr txBox="1"/>
          <p:nvPr/>
        </p:nvSpPr>
        <p:spPr>
          <a:xfrm>
            <a:off x="10906760" y="142875"/>
            <a:ext cx="948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800">
                <a:latin typeface="Cambria" panose="02040503050406030204" charset="0"/>
                <a:cs typeface="Cambria" panose="02040503050406030204" charset="0"/>
              </a:rPr>
              <a:t>5/13</a:t>
            </a:r>
            <a:endParaRPr lang="en-US" sz="280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6527</Words>
  <Application>WPS Presentation</Application>
  <PresentationFormat>宽屏</PresentationFormat>
  <Paragraphs>571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9" baseType="lpstr">
      <vt:lpstr>Arial</vt:lpstr>
      <vt:lpstr>SimSun</vt:lpstr>
      <vt:lpstr>Wingdings</vt:lpstr>
      <vt:lpstr>Nimbus Roman No9 L</vt:lpstr>
      <vt:lpstr>Cambria</vt:lpstr>
      <vt:lpstr>Microsoft YaHei</vt:lpstr>
      <vt:lpstr>Droid Sans Fallback</vt:lpstr>
      <vt:lpstr>Arial Unicode MS</vt:lpstr>
      <vt:lpstr>Arial Black</vt:lpstr>
      <vt:lpstr>SimSun</vt:lpstr>
      <vt:lpstr>Lato Heavy</vt:lpstr>
      <vt:lpstr>OpenSymbol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alemeur</cp:lastModifiedBy>
  <cp:revision>689</cp:revision>
  <dcterms:created xsi:type="dcterms:W3CDTF">2023-11-28T12:50:26Z</dcterms:created>
  <dcterms:modified xsi:type="dcterms:W3CDTF">2023-11-28T12:50:26Z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1033-11.1.0.11708</vt:lpwstr>
  </property>
  <property fmtid="{D5CDD505-2E9C-101B-9397-08002B2CF9AE}" pid="3" name="ICV">
    <vt:lpwstr/>
  </property>
</Properties>
</file>